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8" autoAdjust="0"/>
    <p:restoredTop sz="94660"/>
  </p:normalViewPr>
  <p:slideViewPr>
    <p:cSldViewPr snapToGrid="0">
      <p:cViewPr varScale="1">
        <p:scale>
          <a:sx n="40" d="100"/>
          <a:sy n="40" d="100"/>
        </p:scale>
        <p:origin x="83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1F15A4-9551-4F7D-90A2-F43D8AB2E415}"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211253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F15A4-9551-4F7D-90A2-F43D8AB2E415}"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349972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F15A4-9551-4F7D-90A2-F43D8AB2E415}"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221412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F15A4-9551-4F7D-90A2-F43D8AB2E415}"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183107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1F15A4-9551-4F7D-90A2-F43D8AB2E415}"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292585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1F15A4-9551-4F7D-90A2-F43D8AB2E415}"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427262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1F15A4-9551-4F7D-90A2-F43D8AB2E415}"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293876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1F15A4-9551-4F7D-90A2-F43D8AB2E415}"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392280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15A4-9551-4F7D-90A2-F43D8AB2E415}"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261476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Edit Master text styles</a:t>
            </a:r>
          </a:p>
        </p:txBody>
      </p:sp>
      <p:sp>
        <p:nvSpPr>
          <p:cNvPr id="5" name="Date Placeholder 4"/>
          <p:cNvSpPr>
            <a:spLocks noGrp="1"/>
          </p:cNvSpPr>
          <p:nvPr>
            <p:ph type="dt" sz="half" idx="10"/>
          </p:nvPr>
        </p:nvSpPr>
        <p:spPr/>
        <p:txBody>
          <a:bodyPr/>
          <a:lstStyle/>
          <a:p>
            <a:fld id="{ED1F15A4-9551-4F7D-90A2-F43D8AB2E415}"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331296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Edit Master text styles</a:t>
            </a:r>
          </a:p>
        </p:txBody>
      </p:sp>
      <p:sp>
        <p:nvSpPr>
          <p:cNvPr id="5" name="Date Placeholder 4"/>
          <p:cNvSpPr>
            <a:spLocks noGrp="1"/>
          </p:cNvSpPr>
          <p:nvPr>
            <p:ph type="dt" sz="half" idx="10"/>
          </p:nvPr>
        </p:nvSpPr>
        <p:spPr/>
        <p:txBody>
          <a:bodyPr/>
          <a:lstStyle/>
          <a:p>
            <a:fld id="{ED1F15A4-9551-4F7D-90A2-F43D8AB2E415}"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113F-2FFF-4F3D-BB74-D9DB540E6620}" type="slidenum">
              <a:rPr lang="en-US" smtClean="0"/>
              <a:t>‹#›</a:t>
            </a:fld>
            <a:endParaRPr lang="en-US"/>
          </a:p>
        </p:txBody>
      </p:sp>
    </p:spTree>
    <p:extLst>
      <p:ext uri="{BB962C8B-B14F-4D97-AF65-F5344CB8AC3E}">
        <p14:creationId xmlns:p14="http://schemas.microsoft.com/office/powerpoint/2010/main" val="384809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ED1F15A4-9551-4F7D-90A2-F43D8AB2E415}" type="datetimeFigureOut">
              <a:rPr lang="en-US" smtClean="0"/>
              <a:t>4/11/2021</a:t>
            </a:fld>
            <a:endParaRPr lang="en-US"/>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0194113F-2FFF-4F3D-BB74-D9DB540E6620}" type="slidenum">
              <a:rPr lang="en-US" smtClean="0"/>
              <a:t>‹#›</a:t>
            </a:fld>
            <a:endParaRPr lang="en-US"/>
          </a:p>
        </p:txBody>
      </p:sp>
    </p:spTree>
    <p:extLst>
      <p:ext uri="{BB962C8B-B14F-4D97-AF65-F5344CB8AC3E}">
        <p14:creationId xmlns:p14="http://schemas.microsoft.com/office/powerpoint/2010/main" val="2925730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ryanpensack@boisestate.ed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 Same Side Corner Rectangle 72"/>
          <p:cNvSpPr/>
          <p:nvPr/>
        </p:nvSpPr>
        <p:spPr>
          <a:xfrm flipH="1">
            <a:off x="181900" y="3924247"/>
            <a:ext cx="16474685" cy="815865"/>
          </a:xfrm>
          <a:prstGeom prst="round2SameRect">
            <a:avLst>
              <a:gd name="adj1" fmla="val 16667"/>
              <a:gd name="adj2" fmla="val 0"/>
            </a:avLst>
          </a:prstGeom>
          <a:solidFill>
            <a:srgbClr val="0B1AA9"/>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9036" tIns="174519" rIns="349036" bIns="174519" rtlCol="0" anchor="ctr"/>
          <a:lstStyle/>
          <a:p>
            <a:pPr algn="ctr"/>
            <a:r>
              <a:rPr lang="en-US" sz="4773" dirty="0">
                <a:latin typeface="Arial" pitchFamily="34" charset="0"/>
                <a:cs typeface="Arial" pitchFamily="34" charset="0"/>
              </a:rPr>
              <a:t>1. </a:t>
            </a:r>
            <a:r>
              <a:rPr lang="en-US" sz="4773" cap="small" dirty="0" smtClean="0">
                <a:solidFill>
                  <a:schemeClr val="bg1"/>
                </a:solidFill>
                <a:latin typeface="Arial"/>
                <a:cs typeface="Arial"/>
              </a:rPr>
              <a:t>Motivation</a:t>
            </a:r>
            <a:endParaRPr lang="en-US" sz="4773" dirty="0">
              <a:latin typeface="Arial" pitchFamily="34" charset="0"/>
              <a:cs typeface="Arial" pitchFamily="34" charset="0"/>
            </a:endParaRPr>
          </a:p>
        </p:txBody>
      </p:sp>
      <p:sp>
        <p:nvSpPr>
          <p:cNvPr id="72" name="Round Same Side Corner Rectangle 71"/>
          <p:cNvSpPr/>
          <p:nvPr/>
        </p:nvSpPr>
        <p:spPr>
          <a:xfrm>
            <a:off x="169211" y="4753470"/>
            <a:ext cx="16470268" cy="10706855"/>
          </a:xfrm>
          <a:prstGeom prst="round2SameRect">
            <a:avLst>
              <a:gd name="adj1" fmla="val 0"/>
              <a:gd name="adj2" fmla="val 2635"/>
            </a:avLst>
          </a:prstGeom>
          <a:solidFill>
            <a:srgbClr val="C9CEFB"/>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734" tIns="36366" rIns="72734" bIns="36366" rtlCol="0" anchor="ctr"/>
          <a:lstStyle/>
          <a:p>
            <a:pPr>
              <a:spcAft>
                <a:spcPts val="764"/>
              </a:spcAft>
            </a:pPr>
            <a:r>
              <a:rPr lang="en-US" sz="2386" dirty="0" smtClean="0">
                <a:solidFill>
                  <a:schemeClr val="tx1"/>
                </a:solidFill>
                <a:latin typeface="Arial"/>
                <a:cs typeface="Arial"/>
              </a:rPr>
              <a:t> </a:t>
            </a:r>
            <a:endParaRPr lang="en-US" sz="2386" dirty="0">
              <a:solidFill>
                <a:schemeClr val="tx1"/>
              </a:solidFill>
              <a:latin typeface="Arial"/>
              <a:cs typeface="Arial"/>
            </a:endParaRPr>
          </a:p>
        </p:txBody>
      </p:sp>
      <p:cxnSp>
        <p:nvCxnSpPr>
          <p:cNvPr id="77" name="Straight Connector 76"/>
          <p:cNvCxnSpPr/>
          <p:nvPr/>
        </p:nvCxnSpPr>
        <p:spPr>
          <a:xfrm>
            <a:off x="80304" y="3683088"/>
            <a:ext cx="5105782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0304" y="3812290"/>
            <a:ext cx="5105782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91283" y="2242655"/>
            <a:ext cx="51057828" cy="1413030"/>
          </a:xfrm>
          <a:prstGeom prst="rect">
            <a:avLst/>
          </a:prstGeom>
          <a:noFill/>
        </p:spPr>
        <p:txBody>
          <a:bodyPr wrap="square" lIns="418860" tIns="209430" rIns="418860" bIns="209430" rtlCol="0">
            <a:spAutoFit/>
          </a:bodyPr>
          <a:lstStyle/>
          <a:p>
            <a:pPr algn="ctr">
              <a:lnSpc>
                <a:spcPct val="107000"/>
              </a:lnSpc>
            </a:pPr>
            <a:r>
              <a:rPr lang="en-US" sz="3245" i="1" u="sng" dirty="0">
                <a:latin typeface="Arial" panose="020B0604020202020204" pitchFamily="34" charset="0"/>
                <a:ea typeface="Calibri" panose="020F0502020204030204" pitchFamily="34" charset="0"/>
                <a:cs typeface="Times New Roman" panose="02020603050405020304" pitchFamily="18" charset="0"/>
              </a:rPr>
              <a:t>Jonathan S. Huff</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a:t>
            </a:r>
            <a:r>
              <a:rPr lang="en-US" sz="3245" i="1" dirty="0">
                <a:latin typeface="Arial" panose="020B0604020202020204" pitchFamily="34" charset="0"/>
                <a:ea typeface="Calibri" panose="020F0502020204030204" pitchFamily="34" charset="0"/>
                <a:cs typeface="Times New Roman" panose="02020603050405020304" pitchFamily="18" charset="0"/>
              </a:rPr>
              <a:t>, Daniel B. Turner</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a:t>
            </a:r>
            <a:r>
              <a:rPr lang="en-US" sz="3245" i="1" dirty="0">
                <a:latin typeface="Arial" panose="020B0604020202020204" pitchFamily="34" charset="0"/>
                <a:ea typeface="Calibri" panose="020F0502020204030204" pitchFamily="34" charset="0"/>
                <a:cs typeface="Times New Roman" panose="02020603050405020304" pitchFamily="18" charset="0"/>
              </a:rPr>
              <a:t>, Olga A. Mass</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a:t>
            </a:r>
            <a:r>
              <a:rPr lang="en-US" sz="3245" i="1" dirty="0">
                <a:latin typeface="Arial" panose="020B0604020202020204" pitchFamily="34" charset="0"/>
                <a:ea typeface="Calibri" panose="020F0502020204030204" pitchFamily="34" charset="0"/>
                <a:cs typeface="Times New Roman" panose="02020603050405020304" pitchFamily="18" charset="0"/>
              </a:rPr>
              <a:t>, Matthew S. Barclay</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 †</a:t>
            </a:r>
            <a:r>
              <a:rPr lang="en-US" sz="3245" i="1" dirty="0">
                <a:latin typeface="Arial" panose="020B0604020202020204" pitchFamily="34" charset="0"/>
                <a:ea typeface="Calibri" panose="020F0502020204030204" pitchFamily="34" charset="0"/>
                <a:cs typeface="Times New Roman" panose="02020603050405020304" pitchFamily="18" charset="0"/>
              </a:rPr>
              <a:t>, Bernard </a:t>
            </a:r>
            <a:r>
              <a:rPr lang="en-US" sz="3245" i="1" dirty="0" err="1">
                <a:latin typeface="Arial" panose="020B0604020202020204" pitchFamily="34" charset="0"/>
                <a:ea typeface="Calibri" panose="020F0502020204030204" pitchFamily="34" charset="0"/>
                <a:cs typeface="Times New Roman" panose="02020603050405020304" pitchFamily="18" charset="0"/>
              </a:rPr>
              <a:t>Yurke</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a:t>
            </a:r>
            <a:r>
              <a:rPr lang="en-US" sz="3245" i="1" dirty="0">
                <a:latin typeface="Arial" panose="020B0604020202020204" pitchFamily="34" charset="0"/>
                <a:ea typeface="Calibri" panose="020F0502020204030204" pitchFamily="34" charset="0"/>
                <a:cs typeface="Times New Roman" panose="02020603050405020304" pitchFamily="18" charset="0"/>
              </a:rPr>
              <a:t>, William B. Knowlton</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a:t>
            </a:r>
            <a:r>
              <a:rPr lang="en-US" sz="3245" i="1" dirty="0">
                <a:latin typeface="Arial" panose="020B0604020202020204" pitchFamily="34" charset="0"/>
                <a:ea typeface="Calibri" panose="020F0502020204030204" pitchFamily="34" charset="0"/>
                <a:cs typeface="Times New Roman" panose="02020603050405020304" pitchFamily="18" charset="0"/>
              </a:rPr>
              <a:t>, Paul H. Davis</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a:t>
            </a:r>
            <a:r>
              <a:rPr lang="en-US" sz="3245" i="1" dirty="0">
                <a:latin typeface="Arial" panose="020B0604020202020204" pitchFamily="34" charset="0"/>
                <a:ea typeface="Calibri" panose="020F0502020204030204" pitchFamily="34" charset="0"/>
                <a:cs typeface="Times New Roman" panose="02020603050405020304" pitchFamily="18" charset="0"/>
              </a:rPr>
              <a:t>, and Ryan D. </a:t>
            </a:r>
            <a:r>
              <a:rPr lang="en-US" sz="3245" i="1" dirty="0" err="1">
                <a:latin typeface="Arial" panose="020B0604020202020204" pitchFamily="34" charset="0"/>
                <a:ea typeface="Calibri" panose="020F0502020204030204" pitchFamily="34" charset="0"/>
                <a:cs typeface="Times New Roman" panose="02020603050405020304" pitchFamily="18" charset="0"/>
              </a:rPr>
              <a:t>Pensack</a:t>
            </a:r>
            <a:r>
              <a:rPr lang="en-US" sz="3245" i="1" dirty="0">
                <a:latin typeface="Arial" panose="020B0604020202020204" pitchFamily="34" charset="0"/>
                <a:ea typeface="Calibri" panose="020F0502020204030204" pitchFamily="34" charset="0"/>
                <a:cs typeface="Times New Roman" panose="02020603050405020304" pitchFamily="18" charset="0"/>
              </a:rPr>
              <a:t>*</a:t>
            </a:r>
            <a:r>
              <a:rPr lang="en-US" sz="3245" i="1" baseline="30000" dirty="0">
                <a:latin typeface="Arial" panose="020B0604020202020204" pitchFamily="34" charset="0"/>
                <a:ea typeface="Calibri" panose="020F0502020204030204" pitchFamily="34" charset="0"/>
                <a:cs typeface="Times New Roman" panose="02020603050405020304" pitchFamily="18" charset="0"/>
              </a:rPr>
              <a:t>†</a:t>
            </a:r>
            <a:endParaRPr lang="en-US" sz="324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768" i="1" baseline="30000" dirty="0">
                <a:latin typeface="Arial" panose="020B0604020202020204" pitchFamily="34" charset="0"/>
                <a:ea typeface="Calibri" panose="020F0502020204030204" pitchFamily="34" charset="0"/>
                <a:cs typeface="Times New Roman" panose="02020603050405020304" pitchFamily="18" charset="0"/>
              </a:rPr>
              <a:t>†</a:t>
            </a:r>
            <a:r>
              <a:rPr lang="en-US" sz="2768" i="1" dirty="0">
                <a:latin typeface="Arial" panose="020B0604020202020204" pitchFamily="34" charset="0"/>
                <a:ea typeface="Calibri" panose="020F0502020204030204" pitchFamily="34" charset="0"/>
                <a:cs typeface="Times New Roman" panose="02020603050405020304" pitchFamily="18" charset="0"/>
              </a:rPr>
              <a:t>Micron School of Materials Science &amp; Engineering, </a:t>
            </a:r>
            <a:r>
              <a:rPr lang="en-US" sz="2768" i="1" baseline="30000" dirty="0" smtClean="0">
                <a:latin typeface="Arial" panose="020B0604020202020204" pitchFamily="34" charset="0"/>
                <a:ea typeface="Calibri" panose="020F0502020204030204" pitchFamily="34" charset="0"/>
                <a:cs typeface="Times New Roman" panose="02020603050405020304" pitchFamily="18" charset="0"/>
              </a:rPr>
              <a:t>§</a:t>
            </a:r>
            <a:r>
              <a:rPr lang="en-US" sz="2768" i="1" dirty="0">
                <a:latin typeface="Arial" panose="020B0604020202020204" pitchFamily="34" charset="0"/>
                <a:ea typeface="Calibri" panose="020F0502020204030204" pitchFamily="34" charset="0"/>
                <a:cs typeface="Times New Roman" panose="02020603050405020304" pitchFamily="18" charset="0"/>
              </a:rPr>
              <a:t>Department of Electrical &amp; Computer Engineering, Boise State University, Boise, Idaho 83725, United </a:t>
            </a:r>
            <a:r>
              <a:rPr lang="en-US" sz="2768" i="1" dirty="0" smtClean="0">
                <a:latin typeface="Arial" panose="020B0604020202020204" pitchFamily="34" charset="0"/>
                <a:ea typeface="Calibri" panose="020F0502020204030204" pitchFamily="34" charset="0"/>
                <a:cs typeface="Times New Roman" panose="02020603050405020304" pitchFamily="18" charset="0"/>
              </a:rPr>
              <a:t>States</a:t>
            </a:r>
            <a:r>
              <a:rPr lang="en-US" sz="2768" dirty="0" smtClean="0">
                <a:latin typeface="Calibri" panose="020F0502020204030204" pitchFamily="34" charset="0"/>
                <a:ea typeface="Calibri" panose="020F0502020204030204" pitchFamily="34" charset="0"/>
                <a:cs typeface="Times New Roman" panose="02020603050405020304" pitchFamily="18" charset="0"/>
              </a:rPr>
              <a:t> </a:t>
            </a:r>
            <a:r>
              <a:rPr lang="en-US" sz="2768" i="1" dirty="0" smtClean="0">
                <a:latin typeface="Arial" panose="020B0604020202020204" pitchFamily="34" charset="0"/>
                <a:ea typeface="Calibri" panose="020F0502020204030204" pitchFamily="34" charset="0"/>
                <a:cs typeface="Times New Roman" panose="02020603050405020304" pitchFamily="18" charset="0"/>
              </a:rPr>
              <a:t>(*</a:t>
            </a:r>
            <a:r>
              <a:rPr lang="en-US" sz="2768" i="1" dirty="0">
                <a:latin typeface="Arial" panose="020B0604020202020204" pitchFamily="34" charset="0"/>
                <a:ea typeface="Calibri" panose="020F0502020204030204" pitchFamily="34" charset="0"/>
                <a:cs typeface="Times New Roman" panose="02020603050405020304" pitchFamily="18" charset="0"/>
              </a:rPr>
              <a:t>e-mail: </a:t>
            </a:r>
            <a:r>
              <a:rPr lang="en-US" sz="2768" i="1" dirty="0">
                <a:latin typeface="Arial" panose="020B0604020202020204" pitchFamily="34" charset="0"/>
                <a:ea typeface="Calibri" panose="020F0502020204030204" pitchFamily="34" charset="0"/>
                <a:cs typeface="Times New Roman" panose="02020603050405020304" pitchFamily="18" charset="0"/>
                <a:hlinkClick r:id="rId2"/>
              </a:rPr>
              <a:t>ryanpensack@boisestate.edu</a:t>
            </a:r>
            <a:r>
              <a:rPr lang="en-US" sz="2768" i="1" dirty="0">
                <a:latin typeface="Arial" panose="020B0604020202020204" pitchFamily="34" charset="0"/>
                <a:ea typeface="Calibri" panose="020F0502020204030204" pitchFamily="34" charset="0"/>
                <a:cs typeface="Times New Roman" panose="02020603050405020304" pitchFamily="18" charset="0"/>
              </a:rPr>
              <a:t> (R.D.P</a:t>
            </a:r>
            <a:r>
              <a:rPr lang="en-US" sz="2768" b="1" i="1" dirty="0">
                <a:latin typeface="Arial" panose="020B0604020202020204" pitchFamily="34" charset="0"/>
                <a:ea typeface="Calibri" panose="020F0502020204030204" pitchFamily="34" charset="0"/>
                <a:cs typeface="Times New Roman" panose="02020603050405020304" pitchFamily="18" charset="0"/>
              </a:rPr>
              <a:t>))</a:t>
            </a:r>
            <a:endParaRPr lang="en-US" sz="2768"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0" name="Rounded Rectangle 79"/>
          <p:cNvSpPr/>
          <p:nvPr/>
        </p:nvSpPr>
        <p:spPr>
          <a:xfrm>
            <a:off x="80304" y="268564"/>
            <a:ext cx="51057828" cy="1875188"/>
          </a:xfrm>
          <a:prstGeom prst="roundRect">
            <a:avLst>
              <a:gd name="adj" fmla="val 7656"/>
            </a:avLst>
          </a:prstGeom>
          <a:solidFill>
            <a:srgbClr val="0B1AA9"/>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18961" tIns="209430" rIns="418860" bIns="209430" rtlCol="0" anchor="ctr"/>
          <a:lstStyle/>
          <a:p>
            <a:pPr algn="ctr">
              <a:lnSpc>
                <a:spcPct val="107000"/>
              </a:lnSpc>
            </a:pPr>
            <a:r>
              <a:rPr lang="en-US" sz="6491" b="1" dirty="0"/>
              <a:t>Excited-State Dynamics in DNA-</a:t>
            </a:r>
            <a:r>
              <a:rPr lang="en-US" sz="6491" b="1" dirty="0" err="1"/>
              <a:t>Templated</a:t>
            </a:r>
            <a:r>
              <a:rPr lang="en-US" sz="6491" b="1" dirty="0"/>
              <a:t> Molecular Dye Aggregates </a:t>
            </a:r>
          </a:p>
        </p:txBody>
      </p:sp>
      <p:pic>
        <p:nvPicPr>
          <p:cNvPr id="81" name="Picture 80" descr="BSU Logo Oranfe.png"/>
          <p:cNvPicPr>
            <a:picLocks noChangeAspect="1"/>
          </p:cNvPicPr>
          <p:nvPr/>
        </p:nvPicPr>
        <p:blipFill rotWithShape="1">
          <a:blip r:embed="rId3" cstate="print"/>
          <a:srcRect t="-11939"/>
          <a:stretch/>
        </p:blipFill>
        <p:spPr>
          <a:xfrm>
            <a:off x="482202" y="313965"/>
            <a:ext cx="7871171" cy="1677153"/>
          </a:xfrm>
          <a:prstGeom prst="rect">
            <a:avLst/>
          </a:prstGeom>
        </p:spPr>
      </p:pic>
      <p:pic>
        <p:nvPicPr>
          <p:cNvPr id="82" name="Picture 81"/>
          <p:cNvPicPr>
            <a:picLocks noChangeAspect="1"/>
          </p:cNvPicPr>
          <p:nvPr/>
        </p:nvPicPr>
        <p:blipFill rotWithShape="1">
          <a:blip r:embed="rId4" cstate="print">
            <a:clrChange>
              <a:clrFrom>
                <a:srgbClr val="0B1AA9"/>
              </a:clrFrom>
              <a:clrTo>
                <a:srgbClr val="0B1AA9">
                  <a:alpha val="0"/>
                </a:srgbClr>
              </a:clrTo>
            </a:clrChange>
            <a:extLst>
              <a:ext uri="{28A0092B-C50C-407E-A947-70E740481C1C}">
                <a14:useLocalDpi xmlns:a14="http://schemas.microsoft.com/office/drawing/2010/main" val="0"/>
              </a:ext>
            </a:extLst>
          </a:blip>
          <a:srcRect l="7059" t="8969" r="8235" b="7302"/>
          <a:stretch/>
        </p:blipFill>
        <p:spPr>
          <a:xfrm>
            <a:off x="43948453" y="364753"/>
            <a:ext cx="6738546" cy="1735937"/>
          </a:xfrm>
          <a:prstGeom prst="rect">
            <a:avLst/>
          </a:prstGeom>
        </p:spPr>
      </p:pic>
      <p:sp>
        <p:nvSpPr>
          <p:cNvPr id="85" name="Round Same Side Corner Rectangle 84"/>
          <p:cNvSpPr/>
          <p:nvPr/>
        </p:nvSpPr>
        <p:spPr>
          <a:xfrm flipH="1">
            <a:off x="233379" y="15707214"/>
            <a:ext cx="16477488" cy="1029408"/>
          </a:xfrm>
          <a:prstGeom prst="round2SameRect">
            <a:avLst>
              <a:gd name="adj1" fmla="val 16319"/>
              <a:gd name="adj2" fmla="val 0"/>
            </a:avLst>
          </a:prstGeom>
          <a:solidFill>
            <a:srgbClr val="0B1AA9"/>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9036" tIns="174519" rIns="349036" bIns="174519" rtlCol="0" anchor="ctr"/>
          <a:lstStyle/>
          <a:p>
            <a:pPr algn="ctr"/>
            <a:r>
              <a:rPr lang="en-US" sz="4770" cap="small" dirty="0">
                <a:latin typeface="Arial" pitchFamily="34" charset="0"/>
                <a:cs typeface="Arial" pitchFamily="34" charset="0"/>
              </a:rPr>
              <a:t>2. </a:t>
            </a:r>
            <a:r>
              <a:rPr lang="en-US" sz="4770" cap="small" dirty="0" smtClean="0">
                <a:latin typeface="Arial" pitchFamily="34" charset="0"/>
                <a:cs typeface="Arial" pitchFamily="34" charset="0"/>
              </a:rPr>
              <a:t>DNA Templated  Dye Aggregate Design</a:t>
            </a:r>
            <a:endParaRPr lang="en-US" sz="4770" cap="small" dirty="0">
              <a:latin typeface="Arial" pitchFamily="34" charset="0"/>
              <a:cs typeface="Arial" pitchFamily="34" charset="0"/>
            </a:endParaRPr>
          </a:p>
        </p:txBody>
      </p:sp>
      <p:sp>
        <p:nvSpPr>
          <p:cNvPr id="86" name="Round Same Side Corner Rectangle 85"/>
          <p:cNvSpPr/>
          <p:nvPr/>
        </p:nvSpPr>
        <p:spPr>
          <a:xfrm>
            <a:off x="233379" y="16736622"/>
            <a:ext cx="16477488" cy="11826775"/>
          </a:xfrm>
          <a:prstGeom prst="round2SameRect">
            <a:avLst>
              <a:gd name="adj1" fmla="val 0"/>
              <a:gd name="adj2" fmla="val 1327"/>
            </a:avLst>
          </a:prstGeom>
          <a:solidFill>
            <a:srgbClr val="C9CEFB"/>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734" tIns="36366" rIns="72734" bIns="36366" rtlCol="0" anchor="t"/>
          <a:lstStyle/>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marL="436397" indent="-436397" algn="just">
              <a:buFont typeface="Arial" panose="020B0604020202020204" pitchFamily="34" charset="0"/>
              <a:buChar char="•"/>
            </a:pPr>
            <a:endParaRPr lang="en-US" sz="2673" dirty="0">
              <a:solidFill>
                <a:schemeClr val="tx1"/>
              </a:solidFill>
              <a:latin typeface="Arial" panose="020B0604020202020204" pitchFamily="34" charset="0"/>
              <a:cs typeface="Arial" panose="020B0604020202020204" pitchFamily="34" charset="0"/>
            </a:endParaRPr>
          </a:p>
          <a:p>
            <a:pPr algn="just"/>
            <a:endParaRPr lang="en-US" sz="2673" b="1" dirty="0" smtClean="0">
              <a:solidFill>
                <a:schemeClr val="tx1"/>
              </a:solidFill>
              <a:latin typeface="Arial" panose="020B0604020202020204" pitchFamily="34" charset="0"/>
              <a:cs typeface="Arial" panose="020B0604020202020204" pitchFamily="34" charset="0"/>
            </a:endParaRPr>
          </a:p>
          <a:p>
            <a:pPr algn="just"/>
            <a:endParaRPr lang="en-US" sz="2673" b="1" dirty="0">
              <a:solidFill>
                <a:schemeClr val="tx1"/>
              </a:solidFill>
              <a:latin typeface="Arial" panose="020B0604020202020204" pitchFamily="34" charset="0"/>
              <a:cs typeface="Arial" panose="020B0604020202020204" pitchFamily="34" charset="0"/>
            </a:endParaRPr>
          </a:p>
          <a:p>
            <a:pPr lvl="0" algn="just"/>
            <a:endParaRPr lang="en-US" sz="2673" dirty="0">
              <a:solidFill>
                <a:schemeClr val="tx1"/>
              </a:solidFill>
              <a:latin typeface="Arial" panose="020B0604020202020204" pitchFamily="34" charset="0"/>
              <a:cs typeface="Arial" panose="020B0604020202020204" pitchFamily="34" charset="0"/>
            </a:endParaRPr>
          </a:p>
          <a:p>
            <a:pPr algn="just">
              <a:spcBef>
                <a:spcPts val="573"/>
              </a:spcBef>
              <a:spcAft>
                <a:spcPts val="573"/>
              </a:spcAft>
            </a:pPr>
            <a:endParaRPr lang="en-US" sz="2673" dirty="0">
              <a:solidFill>
                <a:schemeClr val="tx1"/>
              </a:solidFill>
              <a:latin typeface="Arial" panose="020B0604020202020204" pitchFamily="34" charset="0"/>
              <a:cs typeface="Arial" panose="020B0604020202020204" pitchFamily="34" charset="0"/>
            </a:endParaRPr>
          </a:p>
        </p:txBody>
      </p:sp>
      <p:sp>
        <p:nvSpPr>
          <p:cNvPr id="91" name="Round Same Side Corner Rectangle 44"/>
          <p:cNvSpPr/>
          <p:nvPr/>
        </p:nvSpPr>
        <p:spPr>
          <a:xfrm>
            <a:off x="16881266" y="4553111"/>
            <a:ext cx="17477862" cy="23984742"/>
          </a:xfrm>
          <a:prstGeom prst="round2SameRect">
            <a:avLst>
              <a:gd name="adj1" fmla="val 0"/>
              <a:gd name="adj2" fmla="val 1327"/>
            </a:avLst>
          </a:prstGeom>
          <a:solidFill>
            <a:srgbClr val="C9CEFB"/>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734" tIns="36366" rIns="72734" bIns="36366" rtlCol="0" anchor="t"/>
          <a:lstStyle/>
          <a:p>
            <a:pPr>
              <a:spcBef>
                <a:spcPts val="573"/>
              </a:spcBef>
              <a:spcAft>
                <a:spcPts val="573"/>
              </a:spcAft>
            </a:pPr>
            <a:endParaRPr lang="en-US" sz="2195" dirty="0">
              <a:solidFill>
                <a:srgbClr val="000000"/>
              </a:solidFill>
              <a:latin typeface="Arial"/>
              <a:cs typeface="Arial"/>
            </a:endParaRPr>
          </a:p>
        </p:txBody>
      </p:sp>
      <p:grpSp>
        <p:nvGrpSpPr>
          <p:cNvPr id="46" name="Group 45"/>
          <p:cNvGrpSpPr/>
          <p:nvPr/>
        </p:nvGrpSpPr>
        <p:grpSpPr>
          <a:xfrm>
            <a:off x="34570761" y="21852386"/>
            <a:ext cx="16470274" cy="6675440"/>
            <a:chOff x="34736126" y="23447699"/>
            <a:chExt cx="16470274" cy="5496456"/>
          </a:xfrm>
        </p:grpSpPr>
        <p:sp>
          <p:nvSpPr>
            <p:cNvPr id="75" name="Round Same Side Corner Rectangle 74"/>
            <p:cNvSpPr/>
            <p:nvPr/>
          </p:nvSpPr>
          <p:spPr>
            <a:xfrm flipH="1">
              <a:off x="34736133" y="23447699"/>
              <a:ext cx="16470267" cy="872836"/>
            </a:xfrm>
            <a:prstGeom prst="round2SameRect">
              <a:avLst>
                <a:gd name="adj1" fmla="val 16667"/>
                <a:gd name="adj2" fmla="val 0"/>
              </a:avLst>
            </a:prstGeom>
            <a:solidFill>
              <a:srgbClr val="0B1AA9"/>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9036" tIns="174519" rIns="349036" bIns="174519" rtlCol="0" anchor="ctr"/>
            <a:lstStyle/>
            <a:p>
              <a:pPr algn="ctr"/>
              <a:r>
                <a:rPr lang="en-US" sz="4773" cap="small" dirty="0">
                  <a:solidFill>
                    <a:schemeClr val="bg1"/>
                  </a:solidFill>
                  <a:latin typeface="Arial"/>
                  <a:cs typeface="Arial"/>
                </a:rPr>
                <a:t>6. References &amp; Acknowledgments</a:t>
              </a:r>
            </a:p>
          </p:txBody>
        </p:sp>
        <p:sp>
          <p:nvSpPr>
            <p:cNvPr id="76" name="Round Same Side Corner Rectangle 75"/>
            <p:cNvSpPr/>
            <p:nvPr/>
          </p:nvSpPr>
          <p:spPr>
            <a:xfrm>
              <a:off x="34736126" y="24314399"/>
              <a:ext cx="16470267" cy="4629756"/>
            </a:xfrm>
            <a:prstGeom prst="round2SameRect">
              <a:avLst>
                <a:gd name="adj1" fmla="val 0"/>
                <a:gd name="adj2" fmla="val 2833"/>
              </a:avLst>
            </a:prstGeom>
            <a:solidFill>
              <a:srgbClr val="C9CEFB"/>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734" tIns="36366" rIns="72734" bIns="36366" rtlCol="0" anchor="t" anchorCtr="0">
              <a:noAutofit/>
            </a:bodyPr>
            <a:lstStyle/>
            <a:p>
              <a:pPr marL="181825" indent="-181825">
                <a:buFont typeface="Arial"/>
                <a:buChar char="•"/>
              </a:pPr>
              <a:endParaRPr lang="en-US" sz="764" dirty="0">
                <a:solidFill>
                  <a:srgbClr val="000000"/>
                </a:solidFill>
                <a:latin typeface="Arial"/>
                <a:cs typeface="Arial"/>
              </a:endParaRPr>
            </a:p>
            <a:p>
              <a:endParaRPr lang="en-US" sz="2291" dirty="0">
                <a:solidFill>
                  <a:srgbClr val="000000"/>
                </a:solidFill>
                <a:latin typeface="Arial"/>
                <a:cs typeface="Arial"/>
              </a:endParaRPr>
            </a:p>
          </p:txBody>
        </p:sp>
        <p:sp>
          <p:nvSpPr>
            <p:cNvPr id="145" name="TextBox 144"/>
            <p:cNvSpPr txBox="1"/>
            <p:nvPr/>
          </p:nvSpPr>
          <p:spPr>
            <a:xfrm>
              <a:off x="34749171" y="26284512"/>
              <a:ext cx="16392278" cy="2631330"/>
            </a:xfrm>
            <a:prstGeom prst="rect">
              <a:avLst/>
            </a:prstGeom>
            <a:noFill/>
          </p:spPr>
          <p:txBody>
            <a:bodyPr wrap="square" rtlCol="0">
              <a:spAutoFit/>
            </a:bodyPr>
            <a:lstStyle/>
            <a:p>
              <a:pPr>
                <a:spcAft>
                  <a:spcPts val="191"/>
                </a:spcAft>
              </a:pPr>
              <a:r>
                <a:rPr lang="en-US" sz="2500" b="1" dirty="0">
                  <a:cs typeface="Arial" panose="020B0604020202020204" pitchFamily="34" charset="0"/>
                </a:rPr>
                <a:t>Acknowledgments</a:t>
              </a:r>
              <a:endParaRPr lang="en-US" sz="2500" dirty="0">
                <a:cs typeface="Arial" panose="020B0604020202020204" pitchFamily="34" charset="0"/>
              </a:endParaRPr>
            </a:p>
            <a:p>
              <a:pPr algn="just">
                <a:spcAft>
                  <a:spcPts val="191"/>
                </a:spcAft>
              </a:pPr>
              <a:r>
                <a:rPr lang="en-US" sz="2500" dirty="0"/>
                <a:t>Research at Boise State </a:t>
              </a:r>
              <a:r>
                <a:rPr lang="en-US" sz="2500" dirty="0" smtClean="0"/>
                <a:t>University was </a:t>
              </a:r>
              <a:r>
                <a:rPr lang="en-US" sz="2500" dirty="0"/>
                <a:t>supported by the National Science Foundation (NSF) through the Integrated NSF Support Promoting Interdisciplinary Research and Education (INSPIRE) via award No. 1648655. Specific equipment was supported by </a:t>
              </a:r>
              <a:r>
                <a:rPr lang="en-US" sz="2500" dirty="0" smtClean="0"/>
                <a:t>Department </a:t>
              </a:r>
              <a:r>
                <a:rPr lang="en-US" sz="2500" dirty="0"/>
                <a:t>of Energy, Idaho National Laboratory, Laboratory Directed Research and Development project through blanket master contract No. 154754 between Battelle Energy Alliance and Boise State University, Release </a:t>
              </a:r>
              <a:r>
                <a:rPr lang="en-US" sz="2500" dirty="0" smtClean="0"/>
                <a:t>15. Specific equipment was also supported by the </a:t>
              </a:r>
              <a:r>
                <a:rPr lang="en-US" sz="2500" dirty="0"/>
                <a:t>U.S. Department of Energy, Office of Basic Energy Sciences, Division of Materials Science and Engineering through the Established Program to Stimulate Competitive Research (</a:t>
              </a:r>
              <a:r>
                <a:rPr lang="en-US" sz="2500" dirty="0" err="1"/>
                <a:t>EPSCoR</a:t>
              </a:r>
              <a:r>
                <a:rPr lang="en-US" sz="2500" dirty="0" smtClean="0"/>
                <a:t>) </a:t>
              </a:r>
              <a:r>
                <a:rPr lang="en-US" sz="2500" dirty="0"/>
                <a:t>award No. </a:t>
              </a:r>
              <a:r>
                <a:rPr lang="en-US" sz="2500" dirty="0" smtClean="0"/>
                <a:t>DE-SC0020089, and the </a:t>
              </a:r>
              <a:r>
                <a:rPr lang="en-US" sz="2500" dirty="0"/>
                <a:t>Department of the Navy, Office of Naval Research (ONR) under ONR award No. N00014-19-1-2615.</a:t>
              </a:r>
              <a:endParaRPr lang="en-US" sz="2500" dirty="0">
                <a:cs typeface="Arial" panose="020B0604020202020204" pitchFamily="34" charset="0"/>
              </a:endParaRPr>
            </a:p>
          </p:txBody>
        </p:sp>
        <p:sp>
          <p:nvSpPr>
            <p:cNvPr id="146" name="TextBox 145"/>
            <p:cNvSpPr txBox="1"/>
            <p:nvPr/>
          </p:nvSpPr>
          <p:spPr>
            <a:xfrm>
              <a:off x="34749171" y="24318653"/>
              <a:ext cx="16392278" cy="2242755"/>
            </a:xfrm>
            <a:prstGeom prst="rect">
              <a:avLst/>
            </a:prstGeom>
            <a:noFill/>
          </p:spPr>
          <p:txBody>
            <a:bodyPr wrap="square" rtlCol="0">
              <a:spAutoFit/>
            </a:bodyPr>
            <a:lstStyle/>
            <a:p>
              <a:pPr algn="just"/>
              <a:r>
                <a:rPr lang="en-US" sz="2500" b="1" dirty="0" smtClean="0"/>
                <a:t>References</a:t>
              </a:r>
            </a:p>
            <a:p>
              <a:pPr algn="just"/>
              <a:r>
                <a:rPr lang="en-US" sz="2500" b="1" dirty="0"/>
                <a:t>[</a:t>
              </a:r>
              <a:r>
                <a:rPr lang="en-US" sz="2500" b="1" dirty="0" smtClean="0"/>
                <a:t>1]</a:t>
              </a:r>
              <a:r>
                <a:rPr lang="en-US" sz="2500" dirty="0" smtClean="0"/>
                <a:t>T</a:t>
              </a:r>
              <a:r>
                <a:rPr lang="en-US" sz="2500" dirty="0"/>
                <a:t>. </a:t>
              </a:r>
              <a:r>
                <a:rPr lang="en-US" sz="2500" dirty="0" err="1"/>
                <a:t>Brixner</a:t>
              </a:r>
              <a:r>
                <a:rPr lang="en-US" sz="2500" dirty="0"/>
                <a:t> </a:t>
              </a:r>
              <a:r>
                <a:rPr lang="en-US" sz="2500" i="1" dirty="0"/>
                <a:t>et al.,</a:t>
              </a:r>
              <a:r>
                <a:rPr lang="en-US" sz="2500" dirty="0"/>
                <a:t> </a:t>
              </a:r>
              <a:r>
                <a:rPr lang="en-US" sz="2500" i="1" dirty="0"/>
                <a:t>Adv. Energy Mater</a:t>
              </a:r>
              <a:r>
                <a:rPr lang="en-US" sz="2500" dirty="0"/>
                <a:t>. 2017, </a:t>
              </a:r>
              <a:r>
                <a:rPr lang="en-US" sz="2500" i="1" dirty="0"/>
                <a:t>1700236</a:t>
              </a:r>
              <a:r>
                <a:rPr lang="en-US" sz="2500" dirty="0"/>
                <a:t>, 1–33</a:t>
              </a:r>
              <a:r>
                <a:rPr lang="en-US" sz="2500" dirty="0" smtClean="0"/>
                <a:t>.; </a:t>
              </a:r>
              <a:r>
                <a:rPr lang="en-US" sz="2500" b="1" dirty="0" smtClean="0"/>
                <a:t>[</a:t>
              </a:r>
              <a:r>
                <a:rPr lang="en-US" sz="2500" b="1" dirty="0"/>
                <a:t>2</a:t>
              </a:r>
              <a:r>
                <a:rPr lang="en-US" sz="2500" b="1" dirty="0" smtClean="0"/>
                <a:t>]</a:t>
              </a:r>
              <a:r>
                <a:rPr lang="en-US" sz="2500" dirty="0" smtClean="0"/>
                <a:t>E</a:t>
              </a:r>
              <a:r>
                <a:rPr lang="en-US" sz="2500" dirty="0"/>
                <a:t>. </a:t>
              </a:r>
              <a:r>
                <a:rPr lang="en-US" sz="2500" dirty="0" err="1"/>
                <a:t>Arunkumar</a:t>
              </a:r>
              <a:r>
                <a:rPr lang="en-US" sz="2500" i="1" dirty="0"/>
                <a:t> et al.,</a:t>
              </a:r>
              <a:r>
                <a:rPr lang="en-US" sz="2500" dirty="0"/>
                <a:t>  </a:t>
              </a:r>
              <a:r>
                <a:rPr lang="en-US" sz="2500" i="1" dirty="0"/>
                <a:t>J. Am. Chem. Soc.</a:t>
              </a:r>
              <a:r>
                <a:rPr lang="en-US" sz="2500" dirty="0"/>
                <a:t> 2005, </a:t>
              </a:r>
              <a:r>
                <a:rPr lang="en-US" sz="2500" i="1" dirty="0"/>
                <a:t>127</a:t>
              </a:r>
              <a:r>
                <a:rPr lang="en-US" sz="2500" dirty="0"/>
                <a:t> (9), 3156</a:t>
              </a:r>
              <a:r>
                <a:rPr lang="en-US" sz="2500" dirty="0" smtClean="0"/>
                <a:t>.;</a:t>
              </a:r>
              <a:r>
                <a:rPr lang="en-US" sz="2500" b="1" dirty="0" smtClean="0"/>
                <a:t> [</a:t>
              </a:r>
              <a:r>
                <a:rPr lang="en-US" sz="2500" b="1" dirty="0"/>
                <a:t>3</a:t>
              </a:r>
              <a:r>
                <a:rPr lang="en-US" sz="2500" b="1" dirty="0" smtClean="0"/>
                <a:t>]</a:t>
              </a:r>
              <a:r>
                <a:rPr lang="en-US" sz="2500" dirty="0" smtClean="0"/>
                <a:t>W</a:t>
              </a:r>
              <a:r>
                <a:rPr lang="en-US" sz="2500" dirty="0"/>
                <a:t>. Hu </a:t>
              </a:r>
              <a:r>
                <a:rPr lang="en-US" sz="2500" i="1" dirty="0"/>
                <a:t>et al.,</a:t>
              </a:r>
              <a:r>
                <a:rPr lang="en-US" sz="2500" dirty="0"/>
                <a:t> </a:t>
              </a:r>
              <a:r>
                <a:rPr lang="en-US" sz="2500" i="1" dirty="0"/>
                <a:t>ACS Nano</a:t>
              </a:r>
              <a:r>
                <a:rPr lang="en-US" sz="2500" dirty="0"/>
                <a:t> 2019, </a:t>
              </a:r>
              <a:r>
                <a:rPr lang="en-US" sz="2500" i="1" dirty="0"/>
                <a:t>13</a:t>
              </a:r>
              <a:r>
                <a:rPr lang="en-US" sz="2500" dirty="0"/>
                <a:t> (10), </a:t>
              </a:r>
              <a:r>
                <a:rPr lang="en-US" sz="2500" dirty="0" smtClean="0"/>
                <a:t>12006.;</a:t>
              </a:r>
              <a:r>
                <a:rPr lang="en-US" sz="2500" b="1" dirty="0"/>
                <a:t> </a:t>
              </a:r>
              <a:r>
                <a:rPr lang="en-US" sz="2500" b="1" dirty="0" smtClean="0"/>
                <a:t>[4]</a:t>
              </a:r>
              <a:r>
                <a:rPr lang="en-US" sz="2500" dirty="0" smtClean="0"/>
                <a:t>H</a:t>
              </a:r>
              <a:r>
                <a:rPr lang="en-US" sz="2500" dirty="0"/>
                <a:t>. Asanuma</a:t>
              </a:r>
              <a:r>
                <a:rPr lang="en-US" sz="2500" i="1" dirty="0"/>
                <a:t> et al.,</a:t>
              </a:r>
              <a:r>
                <a:rPr lang="en-US" sz="2500" dirty="0"/>
                <a:t> </a:t>
              </a:r>
              <a:r>
                <a:rPr lang="en-US" sz="2500" i="1" dirty="0"/>
                <a:t>J. </a:t>
              </a:r>
              <a:r>
                <a:rPr lang="en-US" sz="2500" i="1" dirty="0" err="1"/>
                <a:t>Photochem</a:t>
              </a:r>
              <a:r>
                <a:rPr lang="en-US" sz="2500" i="1" dirty="0"/>
                <a:t>. </a:t>
              </a:r>
              <a:r>
                <a:rPr lang="en-US" sz="2500" i="1" dirty="0" err="1"/>
                <a:t>Photobiol</a:t>
              </a:r>
              <a:r>
                <a:rPr lang="en-US" sz="2500" i="1" dirty="0"/>
                <a:t>. C </a:t>
              </a:r>
              <a:r>
                <a:rPr lang="en-US" sz="2500" i="1" dirty="0" err="1"/>
                <a:t>Photochem</a:t>
              </a:r>
              <a:r>
                <a:rPr lang="en-US" sz="2500" i="1" dirty="0"/>
                <a:t>. Rev.</a:t>
              </a:r>
              <a:r>
                <a:rPr lang="en-US" sz="2500" dirty="0"/>
                <a:t> 2012, 13 (2), 124</a:t>
              </a:r>
              <a:r>
                <a:rPr lang="en-US" sz="2500" dirty="0" smtClean="0"/>
                <a:t>.;</a:t>
              </a:r>
              <a:r>
                <a:rPr lang="en-US" sz="2500" b="1" dirty="0" smtClean="0"/>
                <a:t> [5]</a:t>
              </a:r>
              <a:r>
                <a:rPr lang="en-US" sz="2500" dirty="0" smtClean="0"/>
                <a:t>L</a:t>
              </a:r>
              <a:r>
                <a:rPr lang="en-US" sz="2500" dirty="0"/>
                <a:t>. I. Markova</a:t>
              </a:r>
              <a:r>
                <a:rPr lang="en-US" sz="2500" i="1" dirty="0"/>
                <a:t> et al.,</a:t>
              </a:r>
              <a:r>
                <a:rPr lang="en-US" sz="2500" dirty="0"/>
                <a:t> </a:t>
              </a:r>
              <a:r>
                <a:rPr lang="en-US" sz="2500" i="1" dirty="0"/>
                <a:t>Chem. </a:t>
              </a:r>
              <a:r>
                <a:rPr lang="en-US" sz="2500" i="1" dirty="0" err="1"/>
                <a:t>Commun</a:t>
              </a:r>
              <a:r>
                <a:rPr lang="en-US" sz="2500" i="1" dirty="0"/>
                <a:t>.</a:t>
              </a:r>
              <a:r>
                <a:rPr lang="en-US" sz="2500" dirty="0"/>
                <a:t> 2013, 49 (46), </a:t>
              </a:r>
              <a:r>
                <a:rPr lang="en-US" sz="2500" dirty="0" smtClean="0"/>
                <a:t>5298.; </a:t>
              </a:r>
              <a:r>
                <a:rPr lang="en-US" sz="2500" b="1" dirty="0" smtClean="0"/>
                <a:t>[6]</a:t>
              </a:r>
              <a:r>
                <a:rPr lang="en-US" sz="2500" dirty="0"/>
                <a:t> J. S. Huff</a:t>
              </a:r>
              <a:r>
                <a:rPr lang="en-US" sz="2500" i="1" dirty="0"/>
                <a:t> et al.,</a:t>
              </a:r>
              <a:r>
                <a:rPr lang="en-US" sz="2500" dirty="0"/>
                <a:t> </a:t>
              </a:r>
              <a:r>
                <a:rPr lang="en-US" sz="2500" i="1" dirty="0"/>
                <a:t>J. Phys. Chem. Lett.</a:t>
              </a:r>
              <a:r>
                <a:rPr lang="en-US" sz="2500" dirty="0"/>
                <a:t> </a:t>
              </a:r>
              <a:r>
                <a:rPr lang="en-US" sz="2500" b="1" dirty="0"/>
                <a:t>2019</a:t>
              </a:r>
              <a:r>
                <a:rPr lang="en-US" sz="2500" dirty="0"/>
                <a:t>, </a:t>
              </a:r>
              <a:r>
                <a:rPr lang="en-US" sz="2500" i="1" dirty="0"/>
                <a:t>10</a:t>
              </a:r>
              <a:r>
                <a:rPr lang="en-US" sz="2500" dirty="0"/>
                <a:t> (10), 2386.;</a:t>
              </a:r>
              <a:r>
                <a:rPr lang="en-US" sz="2500" dirty="0" smtClean="0"/>
                <a:t> </a:t>
              </a:r>
              <a:r>
                <a:rPr lang="en-US" sz="2500" b="1" dirty="0" smtClean="0"/>
                <a:t>[7]</a:t>
              </a:r>
              <a:r>
                <a:rPr lang="en-US" sz="2500" dirty="0"/>
                <a:t> J.S. Huff </a:t>
              </a:r>
              <a:r>
                <a:rPr lang="en-US" sz="2500" i="1" dirty="0"/>
                <a:t>et al.,</a:t>
              </a:r>
              <a:r>
                <a:rPr lang="en-US" sz="2500" dirty="0"/>
                <a:t> In </a:t>
              </a:r>
              <a:r>
                <a:rPr lang="en-US" sz="2500" dirty="0" smtClean="0"/>
                <a:t>preparation.; </a:t>
              </a:r>
              <a:r>
                <a:rPr lang="en-US" sz="2500" b="1" dirty="0" smtClean="0"/>
                <a:t>[8]</a:t>
              </a:r>
              <a:r>
                <a:rPr lang="en-US" sz="2500" dirty="0" smtClean="0"/>
                <a:t>N. </a:t>
              </a:r>
              <a:r>
                <a:rPr lang="en-US" sz="2500" dirty="0" err="1" smtClean="0"/>
                <a:t>Seeman</a:t>
              </a:r>
              <a:r>
                <a:rPr lang="en-US" sz="2500" dirty="0" smtClean="0"/>
                <a:t> </a:t>
              </a:r>
              <a:r>
                <a:rPr lang="en-US" sz="2500" i="1" dirty="0" smtClean="0"/>
                <a:t>et al.</a:t>
              </a:r>
              <a:r>
                <a:rPr lang="en-US" sz="2500" dirty="0" smtClean="0"/>
                <a:t> </a:t>
              </a:r>
              <a:r>
                <a:rPr lang="en-US" sz="2500" dirty="0" err="1" smtClean="0"/>
                <a:t>Biophys</a:t>
              </a:r>
              <a:r>
                <a:rPr lang="en-US" sz="2500" dirty="0" smtClean="0"/>
                <a:t>. J. 1983, 44 (2), 201.; </a:t>
              </a:r>
              <a:r>
                <a:rPr lang="en-US" sz="2500" b="1" dirty="0" smtClean="0"/>
                <a:t>[9]</a:t>
              </a:r>
              <a:r>
                <a:rPr lang="en-US" sz="2500" dirty="0" smtClean="0"/>
                <a:t> B.L</a:t>
              </a:r>
              <a:r>
                <a:rPr lang="en-US" sz="2500" dirty="0"/>
                <a:t>. Cannon</a:t>
              </a:r>
              <a:r>
                <a:rPr lang="en-US" sz="2500" i="1" dirty="0"/>
                <a:t> et al.,</a:t>
              </a:r>
              <a:r>
                <a:rPr lang="en-US" sz="2500" dirty="0"/>
                <a:t> </a:t>
              </a:r>
              <a:r>
                <a:rPr lang="en-US" sz="2500" i="1" dirty="0"/>
                <a:t>J. Phys. Chem. A</a:t>
              </a:r>
              <a:r>
                <a:rPr lang="en-US" sz="2500" dirty="0"/>
                <a:t> 2018, 122 (8), 2086.; </a:t>
              </a:r>
            </a:p>
            <a:p>
              <a:endParaRPr lang="en-US" sz="2100" dirty="0"/>
            </a:p>
          </p:txBody>
        </p:sp>
      </p:grpSp>
      <p:sp>
        <p:nvSpPr>
          <p:cNvPr id="152" name="TextBox 151"/>
          <p:cNvSpPr txBox="1"/>
          <p:nvPr/>
        </p:nvSpPr>
        <p:spPr>
          <a:xfrm>
            <a:off x="17046008" y="11135111"/>
            <a:ext cx="17079727" cy="7478970"/>
          </a:xfrm>
          <a:prstGeom prst="rect">
            <a:avLst/>
          </a:prstGeom>
          <a:noFill/>
        </p:spPr>
        <p:txBody>
          <a:bodyPr wrap="square" rtlCol="0">
            <a:spAutoFit/>
          </a:bodyPr>
          <a:lstStyle/>
          <a:p>
            <a:pPr algn="just"/>
            <a:endParaRPr lang="en-US" sz="4000" dirty="0" smtClean="0"/>
          </a:p>
          <a:p>
            <a:pPr marL="571500" indent="-571500" algn="just">
              <a:buFont typeface="Arial" panose="020B0604020202020204" pitchFamily="34" charset="0"/>
              <a:buChar char="•"/>
            </a:pPr>
            <a:r>
              <a:rPr lang="en-US" sz="4000" dirty="0" smtClean="0"/>
              <a:t>We used femtosecond transient absorption spectroscopy (TA) to measure the excited state dynamics of the DNA-templated Cy5 aggregate solutions.</a:t>
            </a:r>
          </a:p>
          <a:p>
            <a:pPr marL="571500" indent="-571500" algn="just">
              <a:buFont typeface="Arial" panose="020B0604020202020204" pitchFamily="34" charset="0"/>
              <a:buChar char="•"/>
            </a:pPr>
            <a:r>
              <a:rPr lang="en-US" sz="4000" dirty="0" smtClean="0"/>
              <a:t>All solutions exhibited complicated multiexponential relaxation kinetics.</a:t>
            </a:r>
          </a:p>
          <a:p>
            <a:pPr marL="571500" indent="-571500" algn="just">
              <a:buFont typeface="Arial" panose="020B0604020202020204" pitchFamily="34" charset="0"/>
              <a:buChar char="•"/>
            </a:pPr>
            <a:r>
              <a:rPr lang="en-US" sz="4000" dirty="0" smtClean="0"/>
              <a:t>We determined through TA measurements that </a:t>
            </a:r>
            <a:r>
              <a:rPr lang="en-US" sz="4000" dirty="0"/>
              <a:t>the adjacent dimer and trimer solutions exhibit substantial </a:t>
            </a:r>
            <a:r>
              <a:rPr lang="en-US" sz="4000" dirty="0" smtClean="0"/>
              <a:t>heterogeneity (i.e., multiple aggregate subpopulations), while </a:t>
            </a:r>
            <a:r>
              <a:rPr lang="en-US" sz="4000" dirty="0"/>
              <a:t>the transverse dimer and tetramer solutions exhibit a lesser degree of </a:t>
            </a:r>
            <a:r>
              <a:rPr lang="en-US" sz="4000" dirty="0" smtClean="0"/>
              <a:t>heterogeneity.</a:t>
            </a:r>
          </a:p>
          <a:p>
            <a:pPr marL="571500" indent="-571500" algn="just">
              <a:buFont typeface="Arial" panose="020B0604020202020204" pitchFamily="34" charset="0"/>
              <a:buChar char="•"/>
            </a:pPr>
            <a:r>
              <a:rPr lang="en-US" sz="4000" dirty="0" smtClean="0"/>
              <a:t>We used global target analysis (GTA) to extract the lifetimes of the aggregate populations (See table 1).</a:t>
            </a:r>
          </a:p>
          <a:p>
            <a:pPr marL="571500" indent="-571500" algn="just">
              <a:buFont typeface="Arial" panose="020B0604020202020204" pitchFamily="34" charset="0"/>
              <a:buChar char="•"/>
            </a:pPr>
            <a:endParaRPr lang="en-US" sz="4000" dirty="0" smtClean="0"/>
          </a:p>
          <a:p>
            <a:pPr marL="571500" indent="-571500" algn="just">
              <a:buFont typeface="Arial" panose="020B0604020202020204" pitchFamily="34" charset="0"/>
              <a:buChar char="•"/>
            </a:pPr>
            <a:endParaRPr lang="en-US" sz="4000" dirty="0"/>
          </a:p>
        </p:txBody>
      </p:sp>
      <p:sp>
        <p:nvSpPr>
          <p:cNvPr id="13" name="TextBox 12"/>
          <p:cNvSpPr txBox="1"/>
          <p:nvPr/>
        </p:nvSpPr>
        <p:spPr>
          <a:xfrm>
            <a:off x="282809" y="16830356"/>
            <a:ext cx="15881178" cy="4078039"/>
          </a:xfrm>
          <a:prstGeom prst="rect">
            <a:avLst/>
          </a:prstGeom>
          <a:noFill/>
        </p:spPr>
        <p:txBody>
          <a:bodyPr wrap="square" rtlCol="0">
            <a:spAutoFit/>
          </a:bodyPr>
          <a:lstStyle/>
          <a:p>
            <a:pPr marL="571500" lvl="0" indent="-571500" algn="just">
              <a:buFont typeface="Arial" panose="020B0604020202020204" pitchFamily="34" charset="0"/>
              <a:buChar char="•"/>
            </a:pPr>
            <a:r>
              <a:rPr lang="en-US" sz="3700" dirty="0" smtClean="0">
                <a:ea typeface="Calibri" panose="020F0502020204030204" pitchFamily="34" charset="0"/>
                <a:cs typeface="Times New Roman" panose="02020603050405020304" pitchFamily="18" charset="0"/>
              </a:rPr>
              <a:t>Here,</a:t>
            </a:r>
            <a:r>
              <a:rPr lang="en-US" sz="3700" baseline="30000" dirty="0" smtClean="0">
                <a:ea typeface="Calibri" panose="020F0502020204030204" pitchFamily="34" charset="0"/>
                <a:cs typeface="Times New Roman" panose="02020603050405020304" pitchFamily="18" charset="0"/>
              </a:rPr>
              <a:t>7</a:t>
            </a:r>
            <a:r>
              <a:rPr lang="en-US" sz="3700" dirty="0" smtClean="0">
                <a:ea typeface="Calibri" panose="020F0502020204030204" pitchFamily="34" charset="0"/>
                <a:cs typeface="Times New Roman" panose="02020603050405020304" pitchFamily="18" charset="0"/>
              </a:rPr>
              <a:t> </a:t>
            </a:r>
            <a:r>
              <a:rPr lang="en-US" sz="3700" dirty="0">
                <a:ea typeface="Calibri" panose="020F0502020204030204" pitchFamily="34" charset="0"/>
                <a:cs typeface="Times New Roman" panose="02020603050405020304" pitchFamily="18" charset="0"/>
              </a:rPr>
              <a:t>we investigated the excited-state dynamics </a:t>
            </a:r>
            <a:r>
              <a:rPr lang="en-US" sz="3700" dirty="0" smtClean="0">
                <a:ea typeface="Calibri" panose="020F0502020204030204" pitchFamily="34" charset="0"/>
                <a:cs typeface="Times New Roman" panose="02020603050405020304" pitchFamily="18" charset="0"/>
              </a:rPr>
              <a:t>of a </a:t>
            </a:r>
            <a:r>
              <a:rPr lang="en-US" sz="3700" dirty="0">
                <a:ea typeface="Calibri" panose="020F0502020204030204" pitchFamily="34" charset="0"/>
                <a:cs typeface="Times New Roman" panose="02020603050405020304" pitchFamily="18" charset="0"/>
              </a:rPr>
              <a:t>set of </a:t>
            </a:r>
            <a:r>
              <a:rPr lang="en-US" sz="3700" dirty="0" smtClean="0">
                <a:ea typeface="Calibri" panose="020F0502020204030204" pitchFamily="34" charset="0"/>
                <a:cs typeface="Times New Roman" panose="02020603050405020304" pitchFamily="18" charset="0"/>
              </a:rPr>
              <a:t>Cy5 aggregates </a:t>
            </a:r>
            <a:r>
              <a:rPr lang="en-US" sz="3700" dirty="0">
                <a:ea typeface="Calibri" panose="020F0502020204030204" pitchFamily="34" charset="0"/>
                <a:cs typeface="Times New Roman" panose="02020603050405020304" pitchFamily="18" charset="0"/>
              </a:rPr>
              <a:t>templated on immobile </a:t>
            </a:r>
            <a:r>
              <a:rPr lang="en-US" sz="3700" dirty="0" smtClean="0">
                <a:ea typeface="Calibri" panose="020F0502020204030204" pitchFamily="34" charset="0"/>
                <a:cs typeface="Times New Roman" panose="02020603050405020304" pitchFamily="18" charset="0"/>
              </a:rPr>
              <a:t>HJs</a:t>
            </a:r>
            <a:r>
              <a:rPr lang="en-US" sz="3700" baseline="30000" dirty="0" smtClean="0">
                <a:ea typeface="Calibri" panose="020F0502020204030204" pitchFamily="34" charset="0"/>
                <a:cs typeface="Times New Roman" panose="02020603050405020304" pitchFamily="18" charset="0"/>
              </a:rPr>
              <a:t>8</a:t>
            </a:r>
            <a:r>
              <a:rPr lang="en-US" sz="3700" dirty="0" smtClean="0">
                <a:ea typeface="Calibri" panose="020F0502020204030204" pitchFamily="34" charset="0"/>
                <a:cs typeface="Times New Roman" panose="02020603050405020304" pitchFamily="18" charset="0"/>
              </a:rPr>
              <a:t> rather than duplexes and mobile Holliday junctions.</a:t>
            </a:r>
            <a:endParaRPr lang="en-US" sz="3700" baseline="30000" dirty="0">
              <a:ea typeface="Calibri" panose="020F0502020204030204" pitchFamily="34" charset="0"/>
              <a:cs typeface="Times New Roman" panose="02020603050405020304" pitchFamily="18" charset="0"/>
            </a:endParaRPr>
          </a:p>
          <a:p>
            <a:pPr marL="571500" indent="-571500" algn="just">
              <a:buFont typeface="Arial" panose="020B0604020202020204" pitchFamily="34" charset="0"/>
              <a:buChar char="•"/>
            </a:pPr>
            <a:r>
              <a:rPr lang="en-US" sz="3700" dirty="0" smtClean="0"/>
              <a:t>We prepared</a:t>
            </a:r>
            <a:r>
              <a:rPr lang="en-US" sz="3700" dirty="0"/>
              <a:t> solutions of two </a:t>
            </a:r>
            <a:r>
              <a:rPr lang="en-US" sz="3700" dirty="0" smtClean="0"/>
              <a:t>distinct Cy5 </a:t>
            </a:r>
            <a:r>
              <a:rPr lang="en-US" sz="3700" dirty="0"/>
              <a:t>dimers (adjacent and transverse), a trimer, and a </a:t>
            </a:r>
            <a:r>
              <a:rPr lang="en-US" sz="3700" dirty="0" smtClean="0"/>
              <a:t>tetramer covalently tethered to immobile HJ DNA templates self-assembled in solution following the procedure of Cannon et al.</a:t>
            </a:r>
            <a:r>
              <a:rPr lang="en-US" sz="3700" baseline="30000" dirty="0" smtClean="0"/>
              <a:t>9</a:t>
            </a:r>
            <a:r>
              <a:rPr lang="en-US" sz="3700" dirty="0" smtClean="0"/>
              <a:t> </a:t>
            </a:r>
          </a:p>
          <a:p>
            <a:pPr marL="571500" indent="-571500" algn="just">
              <a:buFont typeface="Arial" panose="020B0604020202020204" pitchFamily="34" charset="0"/>
              <a:buChar char="•"/>
            </a:pPr>
            <a:endParaRPr lang="en-US" sz="3700" dirty="0"/>
          </a:p>
        </p:txBody>
      </p:sp>
      <p:sp>
        <p:nvSpPr>
          <p:cNvPr id="151" name="TextBox 150"/>
          <p:cNvSpPr txBox="1"/>
          <p:nvPr/>
        </p:nvSpPr>
        <p:spPr>
          <a:xfrm>
            <a:off x="17046008" y="24224537"/>
            <a:ext cx="17081747" cy="5447645"/>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smtClean="0"/>
              <a:t>Compared </a:t>
            </a:r>
            <a:r>
              <a:rPr lang="en-US" sz="4000" dirty="0"/>
              <a:t>to the Cy5 </a:t>
            </a:r>
            <a:r>
              <a:rPr lang="en-US" sz="4000" dirty="0" smtClean="0"/>
              <a:t>monomer, all aggregate populations exhibit greatly reduced excited-state lifetimes, which we determined to be the result of an increase in the nonradiative decay rate.</a:t>
            </a:r>
          </a:p>
          <a:p>
            <a:pPr marL="571500" indent="-571500" algn="just">
              <a:buFont typeface="Arial" panose="020B0604020202020204" pitchFamily="34" charset="0"/>
              <a:buChar char="•"/>
            </a:pPr>
            <a:r>
              <a:rPr lang="en-US" sz="4000" dirty="0" smtClean="0"/>
              <a:t>The range of excited-state lifetimes (40-242 ps) is broader than was previously observed for duplexes and mobile HJs,</a:t>
            </a:r>
            <a:r>
              <a:rPr lang="en-US" sz="4000" baseline="30000" dirty="0" smtClean="0"/>
              <a:t>6</a:t>
            </a:r>
            <a:r>
              <a:rPr lang="en-US" sz="4000" dirty="0" smtClean="0"/>
              <a:t> and may be related to the separation between the dyes comprising an aggregate.</a:t>
            </a:r>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endParaRPr lang="en-US" sz="3600" dirty="0"/>
          </a:p>
        </p:txBody>
      </p:sp>
      <p:sp>
        <p:nvSpPr>
          <p:cNvPr id="18" name="Rectangle 17"/>
          <p:cNvSpPr/>
          <p:nvPr/>
        </p:nvSpPr>
        <p:spPr>
          <a:xfrm>
            <a:off x="331913" y="4686607"/>
            <a:ext cx="16272097" cy="1090620"/>
          </a:xfrm>
          <a:prstGeom prst="rect">
            <a:avLst/>
          </a:prstGeom>
        </p:spPr>
        <p:txBody>
          <a:bodyPr wrap="square">
            <a:spAutoFit/>
          </a:bodyPr>
          <a:lstStyle/>
          <a:p>
            <a:pPr marL="571500" marR="0" lvl="0" indent="-571500" algn="just">
              <a:lnSpc>
                <a:spcPct val="107000"/>
              </a:lnSpc>
              <a:spcBef>
                <a:spcPts val="0"/>
              </a:spcBef>
              <a:spcAft>
                <a:spcPts val="800"/>
              </a:spcAft>
              <a:buFont typeface="Arial" panose="020B0604020202020204" pitchFamily="34" charset="0"/>
              <a:buChar char="•"/>
              <a:tabLst>
                <a:tab pos="4066540" algn="l"/>
              </a:tabLst>
            </a:pPr>
            <a:r>
              <a:rPr lang="en-US" sz="3100" dirty="0" smtClean="0">
                <a:ea typeface="Calibri" panose="020F0502020204030204" pitchFamily="34" charset="0"/>
                <a:cs typeface="Times New Roman" panose="02020603050405020304" pitchFamily="18" charset="0"/>
              </a:rPr>
              <a:t>Dye aggregates are assemblies of optically active </a:t>
            </a:r>
            <a:r>
              <a:rPr lang="en-US" sz="3100" dirty="0" smtClean="0">
                <a:ea typeface="Calibri" panose="020F0502020204030204" pitchFamily="34" charset="0"/>
                <a:cs typeface="Times New Roman" panose="02020603050405020304" pitchFamily="18" charset="0"/>
              </a:rPr>
              <a:t>molecules that support collective excited states known as molecular </a:t>
            </a:r>
            <a:r>
              <a:rPr lang="en-US" sz="3100" dirty="0" err="1" smtClean="0">
                <a:ea typeface="Calibri" panose="020F0502020204030204" pitchFamily="34" charset="0"/>
                <a:cs typeface="Times New Roman" panose="02020603050405020304" pitchFamily="18" charset="0"/>
              </a:rPr>
              <a:t>excitons</a:t>
            </a:r>
            <a:r>
              <a:rPr lang="en-US" sz="3100" dirty="0" smtClean="0">
                <a:ea typeface="Calibri" panose="020F0502020204030204" pitchFamily="34" charset="0"/>
                <a:cs typeface="Times New Roman" panose="02020603050405020304" pitchFamily="18" charset="0"/>
              </a:rPr>
              <a:t>.</a:t>
            </a:r>
            <a:endParaRPr lang="en-US" sz="3100" dirty="0" smtClean="0">
              <a:ea typeface="Calibri" panose="020F0502020204030204" pitchFamily="34" charset="0"/>
              <a:cs typeface="Times New Roman" panose="02020603050405020304" pitchFamily="18" charset="0"/>
            </a:endParaRPr>
          </a:p>
        </p:txBody>
      </p:sp>
      <p:sp>
        <p:nvSpPr>
          <p:cNvPr id="156" name="Round Same Side Corner Rectangle 155"/>
          <p:cNvSpPr/>
          <p:nvPr/>
        </p:nvSpPr>
        <p:spPr>
          <a:xfrm flipH="1">
            <a:off x="34570768" y="15754812"/>
            <a:ext cx="16470267" cy="888764"/>
          </a:xfrm>
          <a:prstGeom prst="round2SameRect">
            <a:avLst>
              <a:gd name="adj1" fmla="val 16667"/>
              <a:gd name="adj2" fmla="val 0"/>
            </a:avLst>
          </a:prstGeom>
          <a:solidFill>
            <a:srgbClr val="0B1AA9"/>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9036" tIns="174519" rIns="349036" bIns="174519" rtlCol="0" anchor="ctr"/>
          <a:lstStyle/>
          <a:p>
            <a:pPr algn="ctr"/>
            <a:r>
              <a:rPr lang="en-US" sz="4773" cap="small" dirty="0">
                <a:solidFill>
                  <a:schemeClr val="bg1"/>
                </a:solidFill>
                <a:latin typeface="Arial"/>
                <a:cs typeface="Arial"/>
              </a:rPr>
              <a:t>5</a:t>
            </a:r>
            <a:r>
              <a:rPr lang="en-US" sz="4773" cap="small" dirty="0" smtClean="0">
                <a:solidFill>
                  <a:schemeClr val="bg1"/>
                </a:solidFill>
                <a:latin typeface="Arial"/>
                <a:cs typeface="Arial"/>
              </a:rPr>
              <a:t>. Conclusion</a:t>
            </a:r>
            <a:endParaRPr lang="en-US" sz="4773" cap="small" dirty="0">
              <a:solidFill>
                <a:schemeClr val="bg1"/>
              </a:solidFill>
              <a:latin typeface="Arial"/>
              <a:cs typeface="Arial"/>
            </a:endParaRPr>
          </a:p>
        </p:txBody>
      </p:sp>
      <p:sp>
        <p:nvSpPr>
          <p:cNvPr id="157" name="Round Same Side Corner Rectangle 156"/>
          <p:cNvSpPr/>
          <p:nvPr/>
        </p:nvSpPr>
        <p:spPr>
          <a:xfrm>
            <a:off x="34570761" y="16643576"/>
            <a:ext cx="16470267" cy="4933056"/>
          </a:xfrm>
          <a:prstGeom prst="round2SameRect">
            <a:avLst>
              <a:gd name="adj1" fmla="val 0"/>
              <a:gd name="adj2" fmla="val 2833"/>
            </a:avLst>
          </a:prstGeom>
          <a:solidFill>
            <a:srgbClr val="C9CEFB"/>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734" tIns="36366" rIns="72734" bIns="36366" rtlCol="0" anchor="t" anchorCtr="0">
            <a:noAutofit/>
          </a:bodyPr>
          <a:lstStyle/>
          <a:p>
            <a:pPr marL="181825" indent="-181825">
              <a:buFont typeface="Arial"/>
              <a:buChar char="•"/>
            </a:pPr>
            <a:endParaRPr lang="en-US" sz="764" dirty="0">
              <a:solidFill>
                <a:srgbClr val="000000"/>
              </a:solidFill>
              <a:latin typeface="Arial"/>
              <a:cs typeface="Arial"/>
            </a:endParaRPr>
          </a:p>
          <a:p>
            <a:endParaRPr lang="en-US" sz="2291" dirty="0">
              <a:solidFill>
                <a:srgbClr val="000000"/>
              </a:solidFill>
              <a:latin typeface="Arial"/>
              <a:cs typeface="Arial"/>
            </a:endParaRPr>
          </a:p>
        </p:txBody>
      </p:sp>
      <p:sp>
        <p:nvSpPr>
          <p:cNvPr id="23" name="TextBox 22"/>
          <p:cNvSpPr txBox="1"/>
          <p:nvPr/>
        </p:nvSpPr>
        <p:spPr>
          <a:xfrm>
            <a:off x="34657863" y="16523928"/>
            <a:ext cx="16331653" cy="5170646"/>
          </a:xfrm>
          <a:prstGeom prst="rect">
            <a:avLst/>
          </a:prstGeom>
          <a:noFill/>
        </p:spPr>
        <p:txBody>
          <a:bodyPr wrap="square" rtlCol="0">
            <a:spAutoFit/>
          </a:bodyPr>
          <a:lstStyle/>
          <a:p>
            <a:pPr algn="just"/>
            <a:r>
              <a:rPr lang="en-US" sz="3300" dirty="0" smtClean="0"/>
              <a:t>In conclusion, we studied the excited state dynamics of several Cy5 dye aggregates assembled on immobile DNA Holliday junctions. Using femtosecond TA, we measured excited-state lifetimes significantly shorter than that of the Cy5 monomer for all of the solutions studied. The lifetimes varied over a considerable range from tens to </a:t>
            </a:r>
            <a:r>
              <a:rPr lang="en-US" sz="3300" dirty="0"/>
              <a:t>hundreds of ps</a:t>
            </a:r>
            <a:r>
              <a:rPr lang="en-US" sz="3300" dirty="0" smtClean="0"/>
              <a:t>. The reduced lifetimes result from enhancement of nonradiative decay upon aggregation. Additionally, we used TA and GTA to confirm the presence of aggregate subpopulations in each solution, which we attributed largely to the presence distinct stacked Holliday junction isomers giving rise to distinct dye packing configurations. The range of excited state lifetimes and heterogeneity suggest that both of these parameters may be optimized through modification of the DNA template.</a:t>
            </a:r>
            <a:endParaRPr lang="en-US" sz="3300" dirty="0"/>
          </a:p>
        </p:txBody>
      </p:sp>
      <p:sp>
        <p:nvSpPr>
          <p:cNvPr id="90" name="Round Same Side Corner Rectangle 38"/>
          <p:cNvSpPr/>
          <p:nvPr/>
        </p:nvSpPr>
        <p:spPr>
          <a:xfrm flipH="1">
            <a:off x="16881268" y="3924247"/>
            <a:ext cx="17477861" cy="811946"/>
          </a:xfrm>
          <a:prstGeom prst="round2SameRect">
            <a:avLst>
              <a:gd name="adj1" fmla="val 12473"/>
              <a:gd name="adj2" fmla="val 0"/>
            </a:avLst>
          </a:prstGeom>
          <a:solidFill>
            <a:srgbClr val="0B1AA9"/>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9036" tIns="174519" rIns="349036" bIns="174519" rtlCol="0" anchor="ctr"/>
          <a:lstStyle/>
          <a:p>
            <a:pPr algn="ctr"/>
            <a:r>
              <a:rPr lang="en-US" sz="4770" cap="small" dirty="0">
                <a:latin typeface="Arial" pitchFamily="34" charset="0"/>
                <a:cs typeface="Arial" pitchFamily="34" charset="0"/>
              </a:rPr>
              <a:t>3</a:t>
            </a:r>
            <a:r>
              <a:rPr lang="en-US" sz="4770" cap="small" dirty="0" smtClean="0">
                <a:latin typeface="Arial" pitchFamily="34" charset="0"/>
                <a:cs typeface="Arial" pitchFamily="34" charset="0"/>
              </a:rPr>
              <a:t>. Results and Discussion A</a:t>
            </a:r>
            <a:endParaRPr lang="en-US" sz="4770" cap="small" dirty="0">
              <a:latin typeface="Arial" pitchFamily="34" charset="0"/>
              <a:cs typeface="Arial" pitchFamily="34" charset="0"/>
            </a:endParaRPr>
          </a:p>
        </p:txBody>
      </p:sp>
      <p:sp>
        <p:nvSpPr>
          <p:cNvPr id="38" name="Rounded Rectangle 37"/>
          <p:cNvSpPr/>
          <p:nvPr/>
        </p:nvSpPr>
        <p:spPr>
          <a:xfrm>
            <a:off x="420854" y="20502022"/>
            <a:ext cx="16068238" cy="7833580"/>
          </a:xfrm>
          <a:prstGeom prst="roundRect">
            <a:avLst>
              <a:gd name="adj" fmla="val 450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p:cNvPicPr>
            <a:picLocks noChangeAspect="1"/>
          </p:cNvPicPr>
          <p:nvPr/>
        </p:nvPicPr>
        <p:blipFill rotWithShape="1">
          <a:blip r:embed="rId5" cstate="print">
            <a:extLst>
              <a:ext uri="{28A0092B-C50C-407E-A947-70E740481C1C}">
                <a14:useLocalDpi xmlns:a14="http://schemas.microsoft.com/office/drawing/2010/main" val="0"/>
              </a:ext>
            </a:extLst>
          </a:blip>
          <a:srcRect t="69792" r="57143"/>
          <a:stretch/>
        </p:blipFill>
        <p:spPr>
          <a:xfrm>
            <a:off x="5567773" y="21199192"/>
            <a:ext cx="6093002" cy="5952672"/>
          </a:xfrm>
          <a:prstGeom prst="rect">
            <a:avLst/>
          </a:prstGeom>
        </p:spPr>
      </p:pic>
      <p:sp>
        <p:nvSpPr>
          <p:cNvPr id="136" name="TextBox 135"/>
          <p:cNvSpPr txBox="1"/>
          <p:nvPr/>
        </p:nvSpPr>
        <p:spPr>
          <a:xfrm>
            <a:off x="5024826" y="20688605"/>
            <a:ext cx="6044219" cy="621067"/>
          </a:xfrm>
          <a:prstGeom prst="rect">
            <a:avLst/>
          </a:prstGeom>
          <a:noFill/>
        </p:spPr>
        <p:txBody>
          <a:bodyPr wrap="none" rtlCol="0">
            <a:spAutoFit/>
          </a:bodyPr>
          <a:lstStyle/>
          <a:p>
            <a:r>
              <a:rPr lang="en-US" sz="3436" b="1" dirty="0"/>
              <a:t>Holliday Junction DNA Template</a:t>
            </a:r>
          </a:p>
        </p:txBody>
      </p:sp>
      <p:sp>
        <p:nvSpPr>
          <p:cNvPr id="137" name="TextBox 136"/>
          <p:cNvSpPr txBox="1"/>
          <p:nvPr/>
        </p:nvSpPr>
        <p:spPr>
          <a:xfrm>
            <a:off x="2249375" y="20688605"/>
            <a:ext cx="848309" cy="621067"/>
          </a:xfrm>
          <a:prstGeom prst="rect">
            <a:avLst/>
          </a:prstGeom>
          <a:noFill/>
        </p:spPr>
        <p:txBody>
          <a:bodyPr wrap="none" rtlCol="0">
            <a:spAutoFit/>
          </a:bodyPr>
          <a:lstStyle/>
          <a:p>
            <a:r>
              <a:rPr lang="en-US" sz="3436" b="1" dirty="0"/>
              <a:t>Cy5</a:t>
            </a:r>
          </a:p>
        </p:txBody>
      </p:sp>
      <p:sp>
        <p:nvSpPr>
          <p:cNvPr id="139" name="Rectangle 138"/>
          <p:cNvSpPr/>
          <p:nvPr/>
        </p:nvSpPr>
        <p:spPr>
          <a:xfrm>
            <a:off x="728247" y="26727553"/>
            <a:ext cx="15479428" cy="1569660"/>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1. </a:t>
            </a:r>
            <a:r>
              <a:rPr lang="en-US" sz="2400" dirty="0" smtClean="0">
                <a:latin typeface="Arial" panose="020B0604020202020204" pitchFamily="34" charset="0"/>
                <a:cs typeface="Arial" panose="020B0604020202020204" pitchFamily="34" charset="0"/>
              </a:rPr>
              <a:t>(Left</a:t>
            </a:r>
            <a:r>
              <a:rPr lang="en-US" sz="2400" dirty="0">
                <a:latin typeface="Arial" panose="020B0604020202020204" pitchFamily="34" charset="0"/>
                <a:cs typeface="Arial" panose="020B0604020202020204" pitchFamily="34" charset="0"/>
              </a:rPr>
              <a:t>) The chemical structure of the cyanine dye, Cy5, functionalized with two linkers for insertion into the DNA backbone. </a:t>
            </a:r>
            <a:r>
              <a:rPr lang="en-US" sz="2400" dirty="0" smtClean="0">
                <a:latin typeface="Arial" panose="020B0604020202020204" pitchFamily="34" charset="0"/>
                <a:cs typeface="Arial" panose="020B0604020202020204" pitchFamily="34" charset="0"/>
              </a:rPr>
              <a:t>(Middle) </a:t>
            </a:r>
            <a:r>
              <a:rPr lang="en-US" sz="2400" dirty="0">
                <a:latin typeface="Arial" panose="020B0604020202020204" pitchFamily="34" charset="0"/>
                <a:cs typeface="Arial" panose="020B0604020202020204" pitchFamily="34" charset="0"/>
              </a:rPr>
              <a:t>DNA sequence and schematic structure of the </a:t>
            </a:r>
            <a:r>
              <a:rPr lang="en-US" sz="2400" dirty="0" smtClean="0">
                <a:latin typeface="Arial" panose="020B0604020202020204" pitchFamily="34" charset="0"/>
                <a:cs typeface="Arial" panose="020B0604020202020204" pitchFamily="34" charset="0"/>
              </a:rPr>
              <a:t>immobile HJ template </a:t>
            </a:r>
            <a:r>
              <a:rPr lang="en-US" sz="2400" dirty="0">
                <a:latin typeface="Arial" panose="020B0604020202020204" pitchFamily="34" charset="0"/>
                <a:cs typeface="Arial" panose="020B0604020202020204" pitchFamily="34" charset="0"/>
              </a:rPr>
              <a:t>used in this study. The sites labeled with “[x]” correspond to dye attachment sites. </a:t>
            </a:r>
            <a:r>
              <a:rPr lang="en-US" sz="2400" dirty="0" smtClean="0">
                <a:latin typeface="Arial" panose="020B0604020202020204" pitchFamily="34" charset="0"/>
                <a:cs typeface="Arial" panose="020B0604020202020204" pitchFamily="34" charset="0"/>
              </a:rPr>
              <a:t>(Right) Cartoon depictions of the adjacent dimer (red), transverse dimer  (pink), trimer (blue), and tetramer (green) aggregates studied.</a:t>
            </a:r>
            <a:endParaRPr lang="en-US" sz="2400" b="1" dirty="0">
              <a:latin typeface="Arial" panose="020B0604020202020204" pitchFamily="34" charset="0"/>
              <a:cs typeface="Arial" panose="020B0604020202020204" pitchFamily="34" charset="0"/>
            </a:endParaRPr>
          </a:p>
        </p:txBody>
      </p:sp>
      <p:pic>
        <p:nvPicPr>
          <p:cNvPr id="140" name="Picture 139"/>
          <p:cNvPicPr>
            <a:picLocks noChangeAspect="1"/>
          </p:cNvPicPr>
          <p:nvPr/>
        </p:nvPicPr>
        <p:blipFill rotWithShape="1">
          <a:blip r:embed="rId5" cstate="print">
            <a:extLst>
              <a:ext uri="{28A0092B-C50C-407E-A947-70E740481C1C}">
                <a14:useLocalDpi xmlns:a14="http://schemas.microsoft.com/office/drawing/2010/main" val="0"/>
              </a:ext>
            </a:extLst>
          </a:blip>
          <a:srcRect t="2010" b="78519"/>
          <a:stretch/>
        </p:blipFill>
        <p:spPr>
          <a:xfrm>
            <a:off x="-3278179" y="22661999"/>
            <a:ext cx="13697317" cy="3696515"/>
          </a:xfrm>
          <a:prstGeom prst="rect">
            <a:avLst/>
          </a:prstGeom>
        </p:spPr>
      </p:pic>
      <p:pic>
        <p:nvPicPr>
          <p:cNvPr id="141" name="Picture 140"/>
          <p:cNvPicPr>
            <a:picLocks noChangeAspect="1"/>
          </p:cNvPicPr>
          <p:nvPr/>
        </p:nvPicPr>
        <p:blipFill rotWithShape="1">
          <a:blip r:embed="rId5" cstate="print">
            <a:extLst>
              <a:ext uri="{28A0092B-C50C-407E-A947-70E740481C1C}">
                <a14:useLocalDpi xmlns:a14="http://schemas.microsoft.com/office/drawing/2010/main" val="0"/>
              </a:ext>
            </a:extLst>
          </a:blip>
          <a:srcRect l="86518" t="90473"/>
          <a:stretch/>
        </p:blipFill>
        <p:spPr>
          <a:xfrm>
            <a:off x="14277474" y="24351916"/>
            <a:ext cx="2187506" cy="2142854"/>
          </a:xfrm>
          <a:prstGeom prst="rect">
            <a:avLst/>
          </a:prstGeom>
        </p:spPr>
      </p:pic>
      <p:sp>
        <p:nvSpPr>
          <p:cNvPr id="15" name="TextBox 14"/>
          <p:cNvSpPr txBox="1"/>
          <p:nvPr/>
        </p:nvSpPr>
        <p:spPr>
          <a:xfrm>
            <a:off x="1214783" y="20502022"/>
            <a:ext cx="184731" cy="369332"/>
          </a:xfrm>
          <a:prstGeom prst="rect">
            <a:avLst/>
          </a:prstGeom>
          <a:noFill/>
        </p:spPr>
        <p:txBody>
          <a:bodyPr wrap="none" rtlCol="0">
            <a:spAutoFit/>
          </a:bodyPr>
          <a:lstStyle/>
          <a:p>
            <a:endParaRPr lang="en-US"/>
          </a:p>
        </p:txBody>
      </p:sp>
      <p:sp>
        <p:nvSpPr>
          <p:cNvPr id="16" name="TextBox 15"/>
          <p:cNvSpPr txBox="1"/>
          <p:nvPr/>
        </p:nvSpPr>
        <p:spPr>
          <a:xfrm>
            <a:off x="2249375" y="20470834"/>
            <a:ext cx="184731" cy="369332"/>
          </a:xfrm>
          <a:prstGeom prst="rect">
            <a:avLst/>
          </a:prstGeom>
          <a:noFill/>
        </p:spPr>
        <p:txBody>
          <a:bodyPr wrap="none" rtlCol="0">
            <a:spAutoFit/>
          </a:bodyPr>
          <a:lstStyle/>
          <a:p>
            <a:endParaRPr lang="en-US" dirty="0"/>
          </a:p>
        </p:txBody>
      </p:sp>
      <p:sp>
        <p:nvSpPr>
          <p:cNvPr id="19" name="Curved Down Arrow 18"/>
          <p:cNvSpPr/>
          <p:nvPr/>
        </p:nvSpPr>
        <p:spPr>
          <a:xfrm rot="558829">
            <a:off x="3281486" y="22221628"/>
            <a:ext cx="5008919" cy="1123953"/>
          </a:xfrm>
          <a:prstGeom prst="curvedDownArrow">
            <a:avLst>
              <a:gd name="adj1" fmla="val 13748"/>
              <a:gd name="adj2" fmla="val 31517"/>
              <a:gd name="adj3" fmla="val 4598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2279688" y="21079084"/>
            <a:ext cx="3886258" cy="61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2399716" y="23695901"/>
            <a:ext cx="3886258" cy="61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2137517" y="20679984"/>
            <a:ext cx="1753429" cy="1077218"/>
          </a:xfrm>
          <a:prstGeom prst="rect">
            <a:avLst/>
          </a:prstGeom>
          <a:noFill/>
        </p:spPr>
        <p:txBody>
          <a:bodyPr wrap="none" rtlCol="0">
            <a:spAutoFit/>
          </a:bodyPr>
          <a:lstStyle/>
          <a:p>
            <a:r>
              <a:rPr lang="en-US" sz="3200" dirty="0" smtClean="0"/>
              <a:t>Adjacent </a:t>
            </a:r>
          </a:p>
          <a:p>
            <a:pPr algn="ctr"/>
            <a:r>
              <a:rPr lang="en-US" sz="3200" dirty="0" smtClean="0"/>
              <a:t>Dimer</a:t>
            </a:r>
            <a:endParaRPr lang="en-US" sz="3200" dirty="0"/>
          </a:p>
        </p:txBody>
      </p:sp>
      <p:sp>
        <p:nvSpPr>
          <p:cNvPr id="167" name="TextBox 166"/>
          <p:cNvSpPr txBox="1"/>
          <p:nvPr/>
        </p:nvSpPr>
        <p:spPr>
          <a:xfrm>
            <a:off x="14337388" y="20679984"/>
            <a:ext cx="2039533" cy="1077218"/>
          </a:xfrm>
          <a:prstGeom prst="rect">
            <a:avLst/>
          </a:prstGeom>
          <a:noFill/>
        </p:spPr>
        <p:txBody>
          <a:bodyPr wrap="none" rtlCol="0">
            <a:spAutoFit/>
          </a:bodyPr>
          <a:lstStyle/>
          <a:p>
            <a:r>
              <a:rPr lang="en-US" sz="3200" dirty="0" smtClean="0"/>
              <a:t>Transverse </a:t>
            </a:r>
          </a:p>
          <a:p>
            <a:pPr algn="ctr"/>
            <a:r>
              <a:rPr lang="en-US" sz="3200" dirty="0" smtClean="0"/>
              <a:t>Dimer</a:t>
            </a:r>
            <a:endParaRPr lang="en-US" sz="3200" dirty="0"/>
          </a:p>
        </p:txBody>
      </p:sp>
      <p:sp>
        <p:nvSpPr>
          <p:cNvPr id="36" name="TextBox 35"/>
          <p:cNvSpPr txBox="1"/>
          <p:nvPr/>
        </p:nvSpPr>
        <p:spPr>
          <a:xfrm>
            <a:off x="12363097" y="23925482"/>
            <a:ext cx="1271695" cy="584775"/>
          </a:xfrm>
          <a:prstGeom prst="rect">
            <a:avLst/>
          </a:prstGeom>
          <a:noFill/>
        </p:spPr>
        <p:txBody>
          <a:bodyPr wrap="none" rtlCol="0">
            <a:spAutoFit/>
          </a:bodyPr>
          <a:lstStyle/>
          <a:p>
            <a:r>
              <a:rPr lang="en-US" sz="3200" dirty="0" smtClean="0"/>
              <a:t>Trimer</a:t>
            </a:r>
            <a:endParaRPr lang="en-US" sz="3200" dirty="0"/>
          </a:p>
        </p:txBody>
      </p:sp>
      <p:sp>
        <p:nvSpPr>
          <p:cNvPr id="168" name="TextBox 167"/>
          <p:cNvSpPr txBox="1"/>
          <p:nvPr/>
        </p:nvSpPr>
        <p:spPr>
          <a:xfrm>
            <a:off x="14482977" y="23925482"/>
            <a:ext cx="1694118" cy="584775"/>
          </a:xfrm>
          <a:prstGeom prst="rect">
            <a:avLst/>
          </a:prstGeom>
          <a:noFill/>
        </p:spPr>
        <p:txBody>
          <a:bodyPr wrap="none" rtlCol="0">
            <a:spAutoFit/>
          </a:bodyPr>
          <a:lstStyle/>
          <a:p>
            <a:r>
              <a:rPr lang="en-US" sz="3200" dirty="0" smtClean="0"/>
              <a:t>Tetramer</a:t>
            </a:r>
            <a:endParaRPr lang="en-US" sz="3200" dirty="0"/>
          </a:p>
        </p:txBody>
      </p:sp>
      <p:sp>
        <p:nvSpPr>
          <p:cNvPr id="169" name="Rounded Rectangle 168"/>
          <p:cNvSpPr/>
          <p:nvPr/>
        </p:nvSpPr>
        <p:spPr>
          <a:xfrm>
            <a:off x="17132462" y="5688107"/>
            <a:ext cx="16887793" cy="5748911"/>
          </a:xfrm>
          <a:prstGeom prst="roundRect">
            <a:avLst>
              <a:gd name="adj" fmla="val 59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7187391" y="4780947"/>
            <a:ext cx="16629664" cy="6463904"/>
            <a:chOff x="17187391" y="4780947"/>
            <a:chExt cx="16629664" cy="6463904"/>
          </a:xfrm>
        </p:grpSpPr>
        <p:sp>
          <p:nvSpPr>
            <p:cNvPr id="153" name="TextBox 152">
              <a:extLst>
                <a:ext uri="{FF2B5EF4-FFF2-40B4-BE49-F238E27FC236}">
                  <a16:creationId xmlns:a16="http://schemas.microsoft.com/office/drawing/2014/main" id="{0EAE4D6E-1AA9-4761-8287-4B13D604B656}"/>
                </a:ext>
              </a:extLst>
            </p:cNvPr>
            <p:cNvSpPr txBox="1"/>
            <p:nvPr/>
          </p:nvSpPr>
          <p:spPr>
            <a:xfrm>
              <a:off x="17187391" y="4780947"/>
              <a:ext cx="10724411" cy="769441"/>
            </a:xfrm>
            <a:prstGeom prst="rect">
              <a:avLst/>
            </a:prstGeom>
            <a:noFill/>
          </p:spPr>
          <p:txBody>
            <a:bodyPr wrap="none" rtlCol="0">
              <a:spAutoFit/>
            </a:bodyPr>
            <a:lstStyle/>
            <a:p>
              <a:pPr>
                <a:spcAft>
                  <a:spcPts val="600"/>
                </a:spcAft>
              </a:pPr>
              <a:r>
                <a:rPr lang="en-US" sz="4400" b="1" dirty="0" smtClean="0">
                  <a:latin typeface="Arial" panose="020B0604020202020204" pitchFamily="34" charset="0"/>
                  <a:ea typeface="Calibri" panose="020F0502020204030204" pitchFamily="34" charset="0"/>
                  <a:cs typeface="Arial" panose="020B0604020202020204" pitchFamily="34" charset="0"/>
                </a:rPr>
                <a:t>Quantification of excited-state lifetimes</a:t>
              </a:r>
              <a:endParaRPr lang="en-US" sz="3600" dirty="0">
                <a:latin typeface="Arial" panose="020B0604020202020204" pitchFamily="34" charset="0"/>
                <a:ea typeface="Calibri" panose="020F0502020204030204" pitchFamily="34" charset="0"/>
                <a:cs typeface="Arial" panose="020B0604020202020204" pitchFamily="34" charset="0"/>
              </a:endParaRPr>
            </a:p>
          </p:txBody>
        </p:sp>
        <p:sp>
          <p:nvSpPr>
            <p:cNvPr id="160" name="Rectangle 159"/>
            <p:cNvSpPr/>
            <p:nvPr/>
          </p:nvSpPr>
          <p:spPr>
            <a:xfrm>
              <a:off x="17306662" y="10413854"/>
              <a:ext cx="16510393" cy="830997"/>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2</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Selected TA spectra for (a) the transverse dimer (b) the adjacent dimer (c) the trimer, and (d) the tetramer. For each plot, the absorption and TA pump spectrum are plotted on the same wavelength axis above the TA spectra.</a:t>
              </a:r>
              <a:endParaRPr lang="en-US" sz="2400" b="1" dirty="0">
                <a:latin typeface="Arial" panose="020B0604020202020204" pitchFamily="34" charset="0"/>
                <a:cs typeface="Arial" panose="020B0604020202020204" pitchFamily="34" charset="0"/>
              </a:endParaRPr>
            </a:p>
          </p:txBody>
        </p:sp>
        <p:sp>
          <p:nvSpPr>
            <p:cNvPr id="27" name="TextBox 26"/>
            <p:cNvSpPr txBox="1"/>
            <p:nvPr/>
          </p:nvSpPr>
          <p:spPr>
            <a:xfrm>
              <a:off x="17747112" y="5882132"/>
              <a:ext cx="518091" cy="461665"/>
            </a:xfrm>
            <a:prstGeom prst="rect">
              <a:avLst/>
            </a:prstGeom>
            <a:noFill/>
          </p:spPr>
          <p:txBody>
            <a:bodyPr wrap="none" rtlCol="0">
              <a:spAutoFit/>
            </a:bodyPr>
            <a:lstStyle/>
            <a:p>
              <a:r>
                <a:rPr lang="en-US" sz="2400" dirty="0" smtClean="0"/>
                <a:t>(a)</a:t>
              </a:r>
              <a:endParaRPr lang="en-US" sz="2400" dirty="0"/>
            </a:p>
          </p:txBody>
        </p:sp>
        <p:sp>
          <p:nvSpPr>
            <p:cNvPr id="161" name="TextBox 160"/>
            <p:cNvSpPr txBox="1"/>
            <p:nvPr/>
          </p:nvSpPr>
          <p:spPr>
            <a:xfrm>
              <a:off x="22031505" y="5882132"/>
              <a:ext cx="532518" cy="461665"/>
            </a:xfrm>
            <a:prstGeom prst="rect">
              <a:avLst/>
            </a:prstGeom>
            <a:noFill/>
          </p:spPr>
          <p:txBody>
            <a:bodyPr wrap="none" rtlCol="0">
              <a:spAutoFit/>
            </a:bodyPr>
            <a:lstStyle/>
            <a:p>
              <a:r>
                <a:rPr lang="en-US" sz="2400" dirty="0" smtClean="0"/>
                <a:t>(b)</a:t>
              </a:r>
              <a:endParaRPr lang="en-US" sz="2400" dirty="0"/>
            </a:p>
          </p:txBody>
        </p:sp>
        <p:sp>
          <p:nvSpPr>
            <p:cNvPr id="162" name="TextBox 161"/>
            <p:cNvSpPr txBox="1"/>
            <p:nvPr/>
          </p:nvSpPr>
          <p:spPr>
            <a:xfrm>
              <a:off x="25797806" y="5882132"/>
              <a:ext cx="500458" cy="461665"/>
            </a:xfrm>
            <a:prstGeom prst="rect">
              <a:avLst/>
            </a:prstGeom>
            <a:noFill/>
          </p:spPr>
          <p:txBody>
            <a:bodyPr wrap="none" rtlCol="0">
              <a:spAutoFit/>
            </a:bodyPr>
            <a:lstStyle/>
            <a:p>
              <a:r>
                <a:rPr lang="en-US" sz="2400" dirty="0" smtClean="0"/>
                <a:t>(c)</a:t>
              </a:r>
              <a:endParaRPr lang="en-US" sz="2400" dirty="0"/>
            </a:p>
          </p:txBody>
        </p:sp>
        <p:sp>
          <p:nvSpPr>
            <p:cNvPr id="163" name="TextBox 162"/>
            <p:cNvSpPr txBox="1"/>
            <p:nvPr/>
          </p:nvSpPr>
          <p:spPr>
            <a:xfrm>
              <a:off x="29815604" y="5882132"/>
              <a:ext cx="532518" cy="461665"/>
            </a:xfrm>
            <a:prstGeom prst="rect">
              <a:avLst/>
            </a:prstGeom>
            <a:noFill/>
          </p:spPr>
          <p:txBody>
            <a:bodyPr wrap="none" rtlCol="0">
              <a:spAutoFit/>
            </a:bodyPr>
            <a:lstStyle/>
            <a:p>
              <a:r>
                <a:rPr lang="en-US" sz="2400" dirty="0" smtClean="0"/>
                <a:t>(d)</a:t>
              </a:r>
              <a:endParaRPr lang="en-US" sz="2400" dirty="0"/>
            </a:p>
          </p:txBody>
        </p:sp>
      </p:grpSp>
      <p:sp>
        <p:nvSpPr>
          <p:cNvPr id="170" name="Rounded Rectangle 169"/>
          <p:cNvSpPr/>
          <p:nvPr/>
        </p:nvSpPr>
        <p:spPr>
          <a:xfrm>
            <a:off x="17139172" y="17394526"/>
            <a:ext cx="17008084" cy="6666560"/>
          </a:xfrm>
          <a:prstGeom prst="roundRect">
            <a:avLst>
              <a:gd name="adj" fmla="val 503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17439540" y="17499307"/>
            <a:ext cx="16366119" cy="1200329"/>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Table 1</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Time </a:t>
            </a:r>
            <a:r>
              <a:rPr lang="en-US" sz="2400" dirty="0">
                <a:latin typeface="Arial" panose="020B0604020202020204" pitchFamily="34" charset="0"/>
                <a:cs typeface="Arial" panose="020B0604020202020204" pitchFamily="34" charset="0"/>
              </a:rPr>
              <a:t>constants </a:t>
            </a:r>
            <a:r>
              <a:rPr lang="en-US" sz="2400" dirty="0" smtClean="0">
                <a:latin typeface="Arial" panose="020B0604020202020204" pitchFamily="34" charset="0"/>
                <a:cs typeface="Arial" panose="020B0604020202020204" pitchFamily="34" charset="0"/>
              </a:rPr>
              <a:t>associated with the excited state lifetimes for each DNA-templated Cy5 aggregate solution. </a:t>
            </a:r>
            <a:r>
              <a:rPr lang="en-US" sz="2400" dirty="0">
                <a:latin typeface="Arial" panose="020B0604020202020204" pitchFamily="34" charset="0"/>
                <a:cs typeface="Arial" panose="020B0604020202020204" pitchFamily="34" charset="0"/>
              </a:rPr>
              <a:t>𝜏</a:t>
            </a:r>
            <a:r>
              <a:rPr lang="en-US" sz="2400" baseline="-25000" dirty="0" smtClean="0">
                <a:latin typeface="Arial" panose="020B0604020202020204" pitchFamily="34" charset="0"/>
                <a:cs typeface="Arial" panose="020B0604020202020204" pitchFamily="34" charset="0"/>
              </a:rPr>
              <a:t>1</a:t>
            </a:r>
            <a:r>
              <a:rPr lang="en-US" sz="2400" baseline="30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corresponds to the lifetime primary aggregate population while 𝜏</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corresponds to the secondary population, if applicable.</a:t>
            </a:r>
            <a:endParaRPr lang="en-US" sz="2400" dirty="0">
              <a:latin typeface="Arial" panose="020B0604020202020204" pitchFamily="34" charset="0"/>
              <a:cs typeface="Arial" panose="020B0604020202020204" pitchFamily="34" charset="0"/>
            </a:endParaRPr>
          </a:p>
        </p:txBody>
      </p:sp>
      <p:sp>
        <p:nvSpPr>
          <p:cNvPr id="70" name="Round Same Side Corner Rectangle 69"/>
          <p:cNvSpPr/>
          <p:nvPr/>
        </p:nvSpPr>
        <p:spPr>
          <a:xfrm flipH="1">
            <a:off x="34570761" y="3924247"/>
            <a:ext cx="16477488" cy="861391"/>
          </a:xfrm>
          <a:prstGeom prst="round2SameRect">
            <a:avLst>
              <a:gd name="adj1" fmla="val 16667"/>
              <a:gd name="adj2" fmla="val 0"/>
            </a:avLst>
          </a:prstGeom>
          <a:solidFill>
            <a:srgbClr val="0B1AA9"/>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9036" tIns="174519" rIns="349036" bIns="174519" rtlCol="0" anchor="ctr"/>
          <a:lstStyle/>
          <a:p>
            <a:pPr algn="ctr"/>
            <a:r>
              <a:rPr lang="en-US" sz="4770" cap="small" dirty="0">
                <a:latin typeface="Arial" pitchFamily="34" charset="0"/>
                <a:cs typeface="Arial" pitchFamily="34" charset="0"/>
              </a:rPr>
              <a:t>4</a:t>
            </a:r>
            <a:r>
              <a:rPr lang="en-US" sz="4770" cap="small" dirty="0" smtClean="0">
                <a:latin typeface="Arial" pitchFamily="34" charset="0"/>
                <a:cs typeface="Arial" pitchFamily="34" charset="0"/>
              </a:rPr>
              <a:t>. Results and discussion B</a:t>
            </a:r>
            <a:endParaRPr lang="en-US" sz="4770" cap="small" dirty="0">
              <a:latin typeface="Arial" pitchFamily="34" charset="0"/>
              <a:cs typeface="Arial" pitchFamily="34" charset="0"/>
            </a:endParaRPr>
          </a:p>
        </p:txBody>
      </p:sp>
      <p:sp>
        <p:nvSpPr>
          <p:cNvPr id="69" name="Round Same Side Corner Rectangle 68"/>
          <p:cNvSpPr/>
          <p:nvPr/>
        </p:nvSpPr>
        <p:spPr>
          <a:xfrm>
            <a:off x="34570762" y="4800676"/>
            <a:ext cx="16477488" cy="10750856"/>
          </a:xfrm>
          <a:prstGeom prst="round2SameRect">
            <a:avLst>
              <a:gd name="adj1" fmla="val 0"/>
              <a:gd name="adj2" fmla="val 1330"/>
            </a:avLst>
          </a:prstGeom>
          <a:solidFill>
            <a:srgbClr val="C9CEFB"/>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734" tIns="36366" rIns="72734" bIns="36366" rtlCol="0" anchor="t"/>
          <a:lstStyle/>
          <a:p>
            <a:endParaRPr lang="en-US" sz="2195" u="sng" dirty="0">
              <a:solidFill>
                <a:srgbClr val="000000"/>
              </a:solidFill>
              <a:latin typeface="Arial"/>
              <a:cs typeface="Arial"/>
            </a:endParaRPr>
          </a:p>
        </p:txBody>
      </p:sp>
      <p:sp>
        <p:nvSpPr>
          <p:cNvPr id="154" name="TextBox 153"/>
          <p:cNvSpPr txBox="1"/>
          <p:nvPr/>
        </p:nvSpPr>
        <p:spPr>
          <a:xfrm>
            <a:off x="34808260" y="5490125"/>
            <a:ext cx="15881178" cy="10064294"/>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smtClean="0"/>
              <a:t>By measuring the denaturation temperatures of each solution, we determined that the Holliday junction templates adopt stacked configurations (see </a:t>
            </a:r>
            <a:r>
              <a:rPr lang="en-US" sz="3600" b="1" dirty="0" smtClean="0"/>
              <a:t>Fig. 3</a:t>
            </a:r>
            <a:r>
              <a:rPr lang="en-US" sz="3600" dirty="0" smtClean="0"/>
              <a:t>)</a:t>
            </a:r>
          </a:p>
          <a:p>
            <a:pPr marL="571500" indent="-571500" algn="just">
              <a:buFont typeface="Arial" panose="020B0604020202020204" pitchFamily="34" charset="0"/>
              <a:buChar char="•"/>
            </a:pPr>
            <a:endParaRPr lang="en-US" sz="3600" dirty="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endParaRPr lang="en-US" sz="3600" dirty="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endParaRPr lang="en-US" sz="3600" dirty="0"/>
          </a:p>
          <a:p>
            <a:pPr algn="just"/>
            <a:endParaRPr lang="en-US" sz="3600" dirty="0"/>
          </a:p>
          <a:p>
            <a:pPr marL="571500" indent="-571500" algn="just">
              <a:buFont typeface="Arial" panose="020B0604020202020204" pitchFamily="34" charset="0"/>
              <a:buChar char="•"/>
            </a:pPr>
            <a:r>
              <a:rPr lang="en-US" sz="3600" dirty="0" smtClean="0"/>
              <a:t>Comparing iso </a:t>
            </a:r>
            <a:r>
              <a:rPr lang="en-US" sz="3600" i="1" dirty="0" smtClean="0"/>
              <a:t>I</a:t>
            </a:r>
            <a:r>
              <a:rPr lang="en-US" sz="3600" dirty="0" smtClean="0"/>
              <a:t> and </a:t>
            </a:r>
            <a:r>
              <a:rPr lang="en-US" sz="3600" i="1" dirty="0" smtClean="0"/>
              <a:t>II</a:t>
            </a:r>
            <a:r>
              <a:rPr lang="en-US" sz="3600" dirty="0" smtClean="0"/>
              <a:t> for each structure in </a:t>
            </a:r>
            <a:r>
              <a:rPr lang="en-US" sz="3600" b="1" dirty="0" smtClean="0"/>
              <a:t>Fig 3 </a:t>
            </a:r>
            <a:r>
              <a:rPr lang="en-US" sz="3600" dirty="0" smtClean="0"/>
              <a:t>we note:</a:t>
            </a:r>
          </a:p>
          <a:p>
            <a:pPr marL="742950" indent="-742950" algn="just">
              <a:buFont typeface="+mj-lt"/>
              <a:buAutoNum type="alphaLcParenR"/>
            </a:pPr>
            <a:r>
              <a:rPr lang="en-US" sz="3600" dirty="0" smtClean="0"/>
              <a:t>In the transverse dimer, which exhibits little aggregate heterogeneity, dye-dye interactions may stabilize the iso </a:t>
            </a:r>
            <a:r>
              <a:rPr lang="en-US" sz="3600" i="1" dirty="0" smtClean="0"/>
              <a:t>I </a:t>
            </a:r>
            <a:r>
              <a:rPr lang="en-US" sz="3600" dirty="0" smtClean="0"/>
              <a:t>form.</a:t>
            </a:r>
          </a:p>
          <a:p>
            <a:pPr marL="742950" indent="-742950" algn="just">
              <a:buFont typeface="+mj-lt"/>
              <a:buAutoNum type="alphaLcParenR"/>
            </a:pPr>
            <a:r>
              <a:rPr lang="en-US" sz="3600" dirty="0" smtClean="0"/>
              <a:t>In the adjacent dimer, the dyes are more distantly spaced than the transverse dimer, so weaker dye-dye interactions may result in heterogeneity.</a:t>
            </a:r>
          </a:p>
          <a:p>
            <a:pPr marL="742950" indent="-742950" algn="just">
              <a:buFont typeface="+mj-lt"/>
              <a:buAutoNum type="alphaLcParenR"/>
            </a:pPr>
            <a:r>
              <a:rPr lang="en-US" sz="3600" dirty="0" smtClean="0"/>
              <a:t>The trimer solution is the most heterogeneous and the iso configurations are the most obviously different.</a:t>
            </a:r>
          </a:p>
          <a:p>
            <a:pPr marL="742950" indent="-742950" algn="just">
              <a:buFont typeface="+mj-lt"/>
              <a:buAutoNum type="alphaLcParenR"/>
            </a:pPr>
            <a:r>
              <a:rPr lang="en-US" sz="3600" dirty="0" smtClean="0"/>
              <a:t>The tetramer dye configurations for each isomer are identical according to the model, which is consistent with the lack of observed heterogeneity.</a:t>
            </a:r>
            <a:endParaRPr lang="en-US" sz="3600" dirty="0"/>
          </a:p>
        </p:txBody>
      </p:sp>
      <p:sp>
        <p:nvSpPr>
          <p:cNvPr id="155" name="TextBox 154">
            <a:extLst>
              <a:ext uri="{FF2B5EF4-FFF2-40B4-BE49-F238E27FC236}">
                <a16:creationId xmlns:a16="http://schemas.microsoft.com/office/drawing/2014/main" id="{0EAE4D6E-1AA9-4761-8287-4B13D604B656}"/>
              </a:ext>
            </a:extLst>
          </p:cNvPr>
          <p:cNvSpPr txBox="1"/>
          <p:nvPr/>
        </p:nvSpPr>
        <p:spPr>
          <a:xfrm>
            <a:off x="34669715" y="4780947"/>
            <a:ext cx="6394699" cy="769441"/>
          </a:xfrm>
          <a:prstGeom prst="rect">
            <a:avLst/>
          </a:prstGeom>
          <a:noFill/>
        </p:spPr>
        <p:txBody>
          <a:bodyPr wrap="none" rtlCol="0">
            <a:spAutoFit/>
          </a:bodyPr>
          <a:lstStyle/>
          <a:p>
            <a:pPr>
              <a:spcAft>
                <a:spcPts val="600"/>
              </a:spcAft>
            </a:pPr>
            <a:r>
              <a:rPr lang="en-US" sz="4400" b="1" dirty="0" smtClean="0">
                <a:latin typeface="Arial" panose="020B0604020202020204" pitchFamily="34" charset="0"/>
                <a:ea typeface="Calibri" panose="020F0502020204030204" pitchFamily="34" charset="0"/>
                <a:cs typeface="Arial" panose="020B0604020202020204" pitchFamily="34" charset="0"/>
              </a:rPr>
              <a:t>Origin of heterogeneity</a:t>
            </a:r>
            <a:endParaRPr lang="en-US" sz="3600" dirty="0">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5479011" y="6828262"/>
            <a:ext cx="14686306" cy="3506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386300" y="12063744"/>
            <a:ext cx="184731" cy="369332"/>
          </a:xfrm>
          <a:prstGeom prst="rect">
            <a:avLst/>
          </a:prstGeom>
          <a:noFill/>
        </p:spPr>
        <p:txBody>
          <a:bodyPr wrap="none" rtlCol="0">
            <a:spAutoFit/>
          </a:bodyPr>
          <a:lstStyle/>
          <a:p>
            <a:endParaRPr lang="en-US" dirty="0"/>
          </a:p>
        </p:txBody>
      </p:sp>
      <p:sp>
        <p:nvSpPr>
          <p:cNvPr id="171" name="Rounded Rectangle 170"/>
          <p:cNvSpPr/>
          <p:nvPr/>
        </p:nvSpPr>
        <p:spPr>
          <a:xfrm>
            <a:off x="35047745" y="6655629"/>
            <a:ext cx="15548837" cy="3679105"/>
          </a:xfrm>
          <a:prstGeom prst="roundRect">
            <a:avLst>
              <a:gd name="adj" fmla="val 52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79011" y="6828262"/>
            <a:ext cx="14686306" cy="2723460"/>
          </a:xfrm>
          <a:prstGeom prst="rect">
            <a:avLst/>
          </a:prstGeom>
        </p:spPr>
      </p:pic>
      <p:sp>
        <p:nvSpPr>
          <p:cNvPr id="159" name="Rectangle 158"/>
          <p:cNvSpPr/>
          <p:nvPr/>
        </p:nvSpPr>
        <p:spPr>
          <a:xfrm>
            <a:off x="35501942" y="9551722"/>
            <a:ext cx="14663375" cy="830997"/>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a:t>
            </a:r>
            <a:r>
              <a:rPr lang="en-US" sz="2400" b="1" dirty="0" smtClean="0">
                <a:latin typeface="Arial" panose="020B0604020202020204" pitchFamily="34" charset="0"/>
                <a:cs typeface="Arial" panose="020B0604020202020204" pitchFamily="34" charset="0"/>
              </a:rPr>
              <a:t>3. </a:t>
            </a:r>
            <a:r>
              <a:rPr lang="en-US" sz="2400" dirty="0" smtClean="0">
                <a:latin typeface="Arial" panose="020B0604020202020204" pitchFamily="34" charset="0"/>
                <a:cs typeface="Arial" panose="020B0604020202020204" pitchFamily="34" charset="0"/>
              </a:rPr>
              <a:t>Cartoon depictions of the two stacked Holliday junction isomers. The relative placement of the dyes (shown as orange dots) may inform the observed heterogeneity in the solutions.</a:t>
            </a:r>
            <a:endParaRPr lang="en-US" sz="2400" b="1" dirty="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8007" y="6050939"/>
            <a:ext cx="16070020" cy="4371274"/>
          </a:xfrm>
          <a:prstGeom prst="rect">
            <a:avLst/>
          </a:prstGeom>
        </p:spPr>
      </p:pic>
      <p:sp>
        <p:nvSpPr>
          <p:cNvPr id="48" name="TextBox 47"/>
          <p:cNvSpPr txBox="1"/>
          <p:nvPr/>
        </p:nvSpPr>
        <p:spPr>
          <a:xfrm>
            <a:off x="250699" y="13833059"/>
            <a:ext cx="4029436" cy="646331"/>
          </a:xfrm>
          <a:prstGeom prst="rect">
            <a:avLst/>
          </a:prstGeom>
          <a:noFill/>
        </p:spPr>
        <p:txBody>
          <a:bodyPr wrap="none" rtlCol="0">
            <a:spAutoFit/>
          </a:bodyPr>
          <a:lstStyle/>
          <a:p>
            <a:r>
              <a:rPr lang="en-US" sz="3600" b="1" dirty="0" smtClean="0"/>
              <a:t>Key Knowledge gap:</a:t>
            </a:r>
            <a:endParaRPr lang="en-US" sz="3600" b="1" dirty="0"/>
          </a:p>
        </p:txBody>
      </p:sp>
      <p:sp>
        <p:nvSpPr>
          <p:cNvPr id="49" name="TextBox 48"/>
          <p:cNvSpPr txBox="1"/>
          <p:nvPr/>
        </p:nvSpPr>
        <p:spPr>
          <a:xfrm>
            <a:off x="909428" y="14380806"/>
            <a:ext cx="15963852" cy="1523494"/>
          </a:xfrm>
          <a:prstGeom prst="rect">
            <a:avLst/>
          </a:prstGeom>
          <a:noFill/>
        </p:spPr>
        <p:txBody>
          <a:bodyPr wrap="square" rtlCol="0">
            <a:spAutoFit/>
          </a:bodyPr>
          <a:lstStyle/>
          <a:p>
            <a:pPr lvl="0"/>
            <a:r>
              <a:rPr lang="en-US" sz="3100" dirty="0" smtClean="0">
                <a:ea typeface="Calibri" panose="020F0502020204030204" pitchFamily="34" charset="0"/>
                <a:cs typeface="Times New Roman" panose="02020603050405020304" pitchFamily="18" charset="0"/>
              </a:rPr>
              <a:t>Can enhanced </a:t>
            </a:r>
            <a:r>
              <a:rPr lang="en-US" sz="3100" dirty="0">
                <a:ea typeface="Calibri" panose="020F0502020204030204" pitchFamily="34" charset="0"/>
                <a:cs typeface="Times New Roman" panose="02020603050405020304" pitchFamily="18" charset="0"/>
              </a:rPr>
              <a:t>nonradiative decay </a:t>
            </a:r>
            <a:r>
              <a:rPr lang="en-US" sz="3100" dirty="0" smtClean="0">
                <a:ea typeface="Calibri" panose="020F0502020204030204" pitchFamily="34" charset="0"/>
                <a:cs typeface="Times New Roman" panose="02020603050405020304" pitchFamily="18" charset="0"/>
              </a:rPr>
              <a:t>in DNA-templated dye aggregates be </a:t>
            </a:r>
            <a:r>
              <a:rPr lang="en-US" sz="3100" dirty="0">
                <a:ea typeface="Calibri" panose="020F0502020204030204" pitchFamily="34" charset="0"/>
                <a:cs typeface="Times New Roman" panose="02020603050405020304" pitchFamily="18" charset="0"/>
              </a:rPr>
              <a:t>mitigated with an appropriately chosen DNA </a:t>
            </a:r>
            <a:r>
              <a:rPr lang="en-US" sz="3100" dirty="0" smtClean="0">
                <a:ea typeface="Calibri" panose="020F0502020204030204" pitchFamily="34" charset="0"/>
                <a:cs typeface="Times New Roman" panose="02020603050405020304" pitchFamily="18" charset="0"/>
              </a:rPr>
              <a:t>template?</a:t>
            </a:r>
            <a:endParaRPr lang="en-US" sz="3100" dirty="0">
              <a:ea typeface="Calibri" panose="020F0502020204030204" pitchFamily="34" charset="0"/>
              <a:cs typeface="Times New Roman" panose="02020603050405020304" pitchFamily="18" charset="0"/>
            </a:endParaRPr>
          </a:p>
          <a:p>
            <a:endParaRPr lang="en-US" sz="3100" dirty="0"/>
          </a:p>
        </p:txBody>
      </p:sp>
      <p:graphicFrame>
        <p:nvGraphicFramePr>
          <p:cNvPr id="68" name="Table 67"/>
          <p:cNvGraphicFramePr>
            <a:graphicFrameLocks noGrp="1"/>
          </p:cNvGraphicFramePr>
          <p:nvPr>
            <p:extLst>
              <p:ext uri="{D42A27DB-BD31-4B8C-83A1-F6EECF244321}">
                <p14:modId xmlns:p14="http://schemas.microsoft.com/office/powerpoint/2010/main" val="485293659"/>
              </p:ext>
            </p:extLst>
          </p:nvPr>
        </p:nvGraphicFramePr>
        <p:xfrm>
          <a:off x="17514018" y="18623184"/>
          <a:ext cx="16291641" cy="5461464"/>
        </p:xfrm>
        <a:graphic>
          <a:graphicData uri="http://schemas.openxmlformats.org/drawingml/2006/table">
            <a:tbl>
              <a:tblPr firstRow="1" bandRow="1">
                <a:tableStyleId>{5C22544A-7EE6-4342-B048-85BDC9FD1C3A}</a:tableStyleId>
              </a:tblPr>
              <a:tblGrid>
                <a:gridCol w="6841093">
                  <a:extLst>
                    <a:ext uri="{9D8B030D-6E8A-4147-A177-3AD203B41FA5}">
                      <a16:colId xmlns:a16="http://schemas.microsoft.com/office/drawing/2014/main" val="366622622"/>
                    </a:ext>
                  </a:extLst>
                </a:gridCol>
                <a:gridCol w="4725274">
                  <a:extLst>
                    <a:ext uri="{9D8B030D-6E8A-4147-A177-3AD203B41FA5}">
                      <a16:colId xmlns:a16="http://schemas.microsoft.com/office/drawing/2014/main" val="1895911890"/>
                    </a:ext>
                  </a:extLst>
                </a:gridCol>
                <a:gridCol w="4725274">
                  <a:extLst>
                    <a:ext uri="{9D8B030D-6E8A-4147-A177-3AD203B41FA5}">
                      <a16:colId xmlns:a16="http://schemas.microsoft.com/office/drawing/2014/main" val="737635738"/>
                    </a:ext>
                  </a:extLst>
                </a:gridCol>
              </a:tblGrid>
              <a:tr h="580681">
                <a:tc>
                  <a:txBody>
                    <a:bodyPr/>
                    <a:lstStyle/>
                    <a:p>
                      <a:pPr algn="ctr"/>
                      <a:r>
                        <a:rPr lang="en-US" sz="5400" dirty="0" smtClean="0">
                          <a:solidFill>
                            <a:schemeClr val="tx1"/>
                          </a:solidFill>
                        </a:rPr>
                        <a:t>Structure</a:t>
                      </a:r>
                      <a:endParaRPr lang="en-US" sz="5400" dirty="0">
                        <a:solidFill>
                          <a:schemeClr val="tx1"/>
                        </a:solidFill>
                      </a:endParaRPr>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3657600" rtl="0" eaLnBrk="1" fontAlgn="auto" latinLnBrk="0" hangingPunct="1">
                        <a:lnSpc>
                          <a:spcPct val="100000"/>
                        </a:lnSpc>
                        <a:spcBef>
                          <a:spcPts val="0"/>
                        </a:spcBef>
                        <a:spcAft>
                          <a:spcPts val="0"/>
                        </a:spcAft>
                        <a:buClrTx/>
                        <a:buSzTx/>
                        <a:buFontTx/>
                        <a:buNone/>
                        <a:tabLst/>
                        <a:defRPr/>
                      </a:pPr>
                      <a:r>
                        <a:rPr lang="en-US" sz="5400" b="0" i="0" u="none" kern="1200" dirty="0" smtClean="0">
                          <a:solidFill>
                            <a:schemeClr val="tx1"/>
                          </a:solidFill>
                          <a:effectLst/>
                          <a:latin typeface="+mn-lt"/>
                          <a:ea typeface="+mn-ea"/>
                          <a:cs typeface="+mn-cs"/>
                        </a:rPr>
                        <a:t>𝜏</a:t>
                      </a:r>
                      <a:r>
                        <a:rPr lang="en-US" sz="5400" b="0" i="0" u="none" kern="1200" baseline="-25000" dirty="0" smtClean="0">
                          <a:solidFill>
                            <a:schemeClr val="tx1"/>
                          </a:solidFill>
                          <a:effectLst/>
                          <a:latin typeface="+mn-lt"/>
                          <a:ea typeface="+mn-ea"/>
                          <a:cs typeface="+mn-cs"/>
                        </a:rPr>
                        <a:t>1</a:t>
                      </a:r>
                      <a:r>
                        <a:rPr lang="en-US" sz="5400" b="0" i="0" u="none" kern="1200" baseline="0" dirty="0" smtClean="0">
                          <a:solidFill>
                            <a:schemeClr val="tx1"/>
                          </a:solidFill>
                          <a:effectLst/>
                          <a:latin typeface="+mn-lt"/>
                          <a:ea typeface="+mn-ea"/>
                          <a:cs typeface="+mn-cs"/>
                        </a:rPr>
                        <a:t>(</a:t>
                      </a:r>
                      <a:r>
                        <a:rPr lang="en-US" sz="5400" b="0" i="0" u="none" kern="1200" baseline="0" dirty="0" err="1" smtClean="0">
                          <a:solidFill>
                            <a:schemeClr val="tx1"/>
                          </a:solidFill>
                          <a:effectLst/>
                          <a:latin typeface="+mn-lt"/>
                          <a:ea typeface="+mn-ea"/>
                          <a:cs typeface="+mn-cs"/>
                        </a:rPr>
                        <a:t>ps</a:t>
                      </a:r>
                      <a:r>
                        <a:rPr lang="en-US" sz="5400" b="0" i="0" u="none" kern="1200" baseline="0" dirty="0" smtClean="0">
                          <a:solidFill>
                            <a:schemeClr val="tx1"/>
                          </a:solidFill>
                          <a:effectLst/>
                          <a:latin typeface="+mn-lt"/>
                          <a:ea typeface="+mn-ea"/>
                          <a:cs typeface="+mn-cs"/>
                        </a:rPr>
                        <a:t>)</a:t>
                      </a:r>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3657600" rtl="0" eaLnBrk="1" fontAlgn="auto" latinLnBrk="0" hangingPunct="1">
                        <a:lnSpc>
                          <a:spcPct val="100000"/>
                        </a:lnSpc>
                        <a:spcBef>
                          <a:spcPts val="0"/>
                        </a:spcBef>
                        <a:spcAft>
                          <a:spcPts val="0"/>
                        </a:spcAft>
                        <a:buClrTx/>
                        <a:buSzTx/>
                        <a:buFontTx/>
                        <a:buNone/>
                        <a:tabLst/>
                        <a:defRPr/>
                      </a:pPr>
                      <a:r>
                        <a:rPr lang="en-US" sz="5400" b="0" i="0" u="none" kern="1200" dirty="0" smtClean="0">
                          <a:solidFill>
                            <a:schemeClr val="tx1"/>
                          </a:solidFill>
                          <a:effectLst/>
                          <a:latin typeface="+mn-lt"/>
                          <a:ea typeface="+mn-ea"/>
                          <a:cs typeface="+mn-cs"/>
                        </a:rPr>
                        <a:t>𝜏</a:t>
                      </a:r>
                      <a:r>
                        <a:rPr lang="en-US" sz="5400" b="0" i="0" u="none" kern="1200" baseline="-25000" dirty="0" smtClean="0">
                          <a:solidFill>
                            <a:schemeClr val="tx1"/>
                          </a:solidFill>
                          <a:effectLst/>
                          <a:latin typeface="+mn-lt"/>
                          <a:ea typeface="+mn-ea"/>
                          <a:cs typeface="+mn-cs"/>
                        </a:rPr>
                        <a:t>2</a:t>
                      </a:r>
                      <a:r>
                        <a:rPr lang="en-US" sz="5400" b="0" i="0" u="none" kern="1200" baseline="0" dirty="0" smtClean="0">
                          <a:solidFill>
                            <a:schemeClr val="tx1"/>
                          </a:solidFill>
                          <a:effectLst/>
                          <a:latin typeface="+mn-lt"/>
                          <a:ea typeface="+mn-ea"/>
                          <a:cs typeface="+mn-cs"/>
                        </a:rPr>
                        <a:t>(</a:t>
                      </a:r>
                      <a:r>
                        <a:rPr lang="en-US" sz="5400" b="0" i="0" u="none" kern="1200" baseline="0" dirty="0" err="1" smtClean="0">
                          <a:solidFill>
                            <a:schemeClr val="tx1"/>
                          </a:solidFill>
                          <a:effectLst/>
                          <a:latin typeface="+mn-lt"/>
                          <a:ea typeface="+mn-ea"/>
                          <a:cs typeface="+mn-cs"/>
                        </a:rPr>
                        <a:t>ps</a:t>
                      </a:r>
                      <a:r>
                        <a:rPr lang="en-US" sz="5400" b="0" i="0" u="none" kern="1200" baseline="0" dirty="0" smtClean="0">
                          <a:solidFill>
                            <a:schemeClr val="tx1"/>
                          </a:solidFill>
                          <a:effectLst/>
                          <a:latin typeface="+mn-lt"/>
                          <a:ea typeface="+mn-ea"/>
                          <a:cs typeface="+mn-cs"/>
                        </a:rPr>
                        <a:t>)</a:t>
                      </a:r>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1100148"/>
                  </a:ext>
                </a:extLst>
              </a:tr>
              <a:tr h="580681">
                <a:tc>
                  <a:txBody>
                    <a:bodyPr/>
                    <a:lstStyle/>
                    <a:p>
                      <a:pPr algn="ctr"/>
                      <a:r>
                        <a:rPr lang="en-US" sz="5400" dirty="0" smtClean="0"/>
                        <a:t>Monomer</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1300</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044145"/>
                  </a:ext>
                </a:extLst>
              </a:tr>
              <a:tr h="612499">
                <a:tc>
                  <a:txBody>
                    <a:bodyPr/>
                    <a:lstStyle/>
                    <a:p>
                      <a:pPr algn="ctr"/>
                      <a:r>
                        <a:rPr lang="en-US" sz="5400" dirty="0" smtClean="0"/>
                        <a:t>Transverse Dimer</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202</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8321460"/>
                  </a:ext>
                </a:extLst>
              </a:tr>
              <a:tr h="612499">
                <a:tc>
                  <a:txBody>
                    <a:bodyPr/>
                    <a:lstStyle/>
                    <a:p>
                      <a:pPr algn="ctr"/>
                      <a:r>
                        <a:rPr lang="en-US" sz="5400" dirty="0" smtClean="0"/>
                        <a:t>Adjacent Dimer </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40</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242</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2615252"/>
                  </a:ext>
                </a:extLst>
              </a:tr>
              <a:tr h="580681">
                <a:tc>
                  <a:txBody>
                    <a:bodyPr/>
                    <a:lstStyle/>
                    <a:p>
                      <a:pPr algn="ctr"/>
                      <a:r>
                        <a:rPr lang="en-US" sz="5400" dirty="0" smtClean="0"/>
                        <a:t>Trimer</a:t>
                      </a:r>
                      <a:r>
                        <a:rPr lang="en-US" sz="5400" baseline="0" dirty="0" smtClean="0"/>
                        <a:t> </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30</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80</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848263"/>
                  </a:ext>
                </a:extLst>
              </a:tr>
              <a:tr h="580681">
                <a:tc>
                  <a:txBody>
                    <a:bodyPr/>
                    <a:lstStyle/>
                    <a:p>
                      <a:pPr algn="ctr"/>
                      <a:r>
                        <a:rPr lang="en-US" sz="5400" dirty="0" smtClean="0"/>
                        <a:t>Tetramer</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40</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dirty="0" smtClean="0"/>
                        <a:t>--</a:t>
                      </a:r>
                      <a:endParaRPr lang="en-US" sz="5400" dirty="0"/>
                    </a:p>
                  </a:txBody>
                  <a:tcPr marL="87284" marR="87284"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5310661"/>
                  </a:ext>
                </a:extLst>
              </a:tr>
            </a:tbl>
          </a:graphicData>
        </a:graphic>
      </p:graphicFrame>
      <p:sp>
        <p:nvSpPr>
          <p:cNvPr id="6" name="Rectangle 5"/>
          <p:cNvSpPr/>
          <p:nvPr/>
        </p:nvSpPr>
        <p:spPr>
          <a:xfrm>
            <a:off x="331913" y="7691599"/>
            <a:ext cx="10908144" cy="3745513"/>
          </a:xfrm>
          <a:prstGeom prst="rect">
            <a:avLst/>
          </a:prstGeom>
        </p:spPr>
        <p:txBody>
          <a:bodyPr wrap="square">
            <a:spAutoFit/>
          </a:bodyPr>
          <a:lstStyle/>
          <a:p>
            <a:pPr marL="571500" lvl="0" indent="-571500" algn="just">
              <a:lnSpc>
                <a:spcPct val="107000"/>
              </a:lnSpc>
              <a:spcAft>
                <a:spcPts val="800"/>
              </a:spcAft>
              <a:buFont typeface="Arial" panose="020B0604020202020204" pitchFamily="34" charset="0"/>
              <a:buChar char="•"/>
              <a:tabLst>
                <a:tab pos="4066540" algn="l"/>
              </a:tabLst>
            </a:pPr>
            <a:r>
              <a:rPr lang="en-US" sz="3100" dirty="0">
                <a:solidFill>
                  <a:prstClr val="black"/>
                </a:solidFill>
              </a:rPr>
              <a:t>A promising strategy to achieve fine control over dye aggregation is to covalently attach dye molecules to DNA strands that self-assemble into configurations that bring dyes into close proximity and facilitate aggregation</a:t>
            </a:r>
            <a:r>
              <a:rPr lang="en-US" sz="3100" dirty="0" smtClean="0">
                <a:solidFill>
                  <a:prstClr val="black"/>
                </a:solidFill>
              </a:rPr>
              <a:t>. </a:t>
            </a:r>
          </a:p>
          <a:p>
            <a:pPr marL="571500" lvl="0" indent="-571500" algn="just">
              <a:lnSpc>
                <a:spcPct val="107000"/>
              </a:lnSpc>
              <a:spcAft>
                <a:spcPts val="800"/>
              </a:spcAft>
              <a:buFont typeface="Arial" panose="020B0604020202020204" pitchFamily="34" charset="0"/>
              <a:buChar char="•"/>
              <a:tabLst>
                <a:tab pos="4066540" algn="l"/>
              </a:tabLst>
            </a:pPr>
            <a:r>
              <a:rPr lang="en-US" sz="3100" dirty="0" smtClean="0">
                <a:solidFill>
                  <a:prstClr val="black"/>
                </a:solidFill>
                <a:ea typeface="Calibri" panose="020F0502020204030204" pitchFamily="34" charset="0"/>
                <a:cs typeface="Times New Roman" panose="02020603050405020304" pitchFamily="18" charset="0"/>
              </a:rPr>
              <a:t>This </a:t>
            </a:r>
            <a:r>
              <a:rPr lang="en-US" sz="3100" dirty="0">
                <a:solidFill>
                  <a:prstClr val="black"/>
                </a:solidFill>
                <a:ea typeface="Calibri" panose="020F0502020204030204" pitchFamily="34" charset="0"/>
                <a:cs typeface="Times New Roman" panose="02020603050405020304" pitchFamily="18" charset="0"/>
              </a:rPr>
              <a:t>strategy of DNA templating enables the study of dimers and higher order aggregates with sub-nm scale control of dye </a:t>
            </a:r>
            <a:r>
              <a:rPr lang="en-US" sz="3100" dirty="0" smtClean="0">
                <a:solidFill>
                  <a:prstClr val="black"/>
                </a:solidFill>
                <a:ea typeface="Calibri" panose="020F0502020204030204" pitchFamily="34" charset="0"/>
                <a:cs typeface="Times New Roman" panose="02020603050405020304" pitchFamily="18" charset="0"/>
              </a:rPr>
              <a:t>placement.</a:t>
            </a:r>
            <a:r>
              <a:rPr lang="en-US" sz="3100" baseline="30000" dirty="0" smtClean="0">
                <a:solidFill>
                  <a:prstClr val="black"/>
                </a:solidFill>
                <a:ea typeface="Calibri" panose="020F0502020204030204" pitchFamily="34" charset="0"/>
                <a:cs typeface="Times New Roman" panose="02020603050405020304" pitchFamily="18" charset="0"/>
              </a:rPr>
              <a:t>4,5</a:t>
            </a:r>
            <a:endParaRPr lang="en-US" sz="3100" dirty="0">
              <a:solidFill>
                <a:prstClr val="black"/>
              </a:solidFill>
              <a:ea typeface="Calibri" panose="020F0502020204030204" pitchFamily="34" charset="0"/>
              <a:cs typeface="Times New Roman" panose="02020603050405020304" pitchFamily="18" charset="0"/>
            </a:endParaRPr>
          </a:p>
        </p:txBody>
      </p:sp>
      <p:sp>
        <p:nvSpPr>
          <p:cNvPr id="7" name="Rectangle 6"/>
          <p:cNvSpPr/>
          <p:nvPr/>
        </p:nvSpPr>
        <p:spPr>
          <a:xfrm>
            <a:off x="331913" y="12841023"/>
            <a:ext cx="11176951" cy="1090620"/>
          </a:xfrm>
          <a:prstGeom prst="rect">
            <a:avLst/>
          </a:prstGeom>
        </p:spPr>
        <p:txBody>
          <a:bodyPr wrap="square">
            <a:spAutoFit/>
          </a:bodyPr>
          <a:lstStyle/>
          <a:p>
            <a:pPr marL="571500" lvl="0" indent="-571500" algn="just">
              <a:lnSpc>
                <a:spcPct val="107000"/>
              </a:lnSpc>
              <a:spcAft>
                <a:spcPts val="800"/>
              </a:spcAft>
              <a:buFont typeface="Arial" panose="020B0604020202020204" pitchFamily="34" charset="0"/>
              <a:buChar char="•"/>
              <a:tabLst>
                <a:tab pos="4066540" algn="l"/>
              </a:tabLst>
            </a:pPr>
            <a:r>
              <a:rPr lang="en-US" sz="3100" dirty="0" smtClean="0">
                <a:solidFill>
                  <a:prstClr val="black"/>
                </a:solidFill>
                <a:ea typeface="Calibri" panose="020F0502020204030204" pitchFamily="34" charset="0"/>
                <a:cs typeface="Times New Roman" panose="02020603050405020304" pitchFamily="18" charset="0"/>
              </a:rPr>
              <a:t>Recent studies have largely observed reduced excited-state lifetimes in DNA templated aggregates of cyanine dyes.</a:t>
            </a:r>
            <a:endParaRPr lang="en-US" sz="3100" dirty="0">
              <a:solidFill>
                <a:prstClr val="black"/>
              </a:solidFill>
              <a:ea typeface="Calibri" panose="020F0502020204030204" pitchFamily="34" charset="0"/>
              <a:cs typeface="Times New Roman" panose="02020603050405020304" pitchFamily="18" charset="0"/>
            </a:endParaRPr>
          </a:p>
        </p:txBody>
      </p:sp>
      <p:sp>
        <p:nvSpPr>
          <p:cNvPr id="10" name="Rectangle 9"/>
          <p:cNvSpPr/>
          <p:nvPr/>
        </p:nvSpPr>
        <p:spPr>
          <a:xfrm>
            <a:off x="331912" y="11338528"/>
            <a:ext cx="10908145" cy="1601079"/>
          </a:xfrm>
          <a:prstGeom prst="rect">
            <a:avLst/>
          </a:prstGeom>
        </p:spPr>
        <p:txBody>
          <a:bodyPr wrap="square">
            <a:spAutoFit/>
          </a:bodyPr>
          <a:lstStyle/>
          <a:p>
            <a:pPr marL="571500" lvl="0" indent="-571500" algn="just">
              <a:lnSpc>
                <a:spcPct val="107000"/>
              </a:lnSpc>
              <a:spcAft>
                <a:spcPts val="800"/>
              </a:spcAft>
              <a:buFont typeface="Arial" panose="020B0604020202020204" pitchFamily="34" charset="0"/>
              <a:buChar char="•"/>
              <a:tabLst>
                <a:tab pos="4066540" algn="l"/>
              </a:tabLst>
            </a:pPr>
            <a:r>
              <a:rPr lang="en-US" sz="3100" dirty="0">
                <a:solidFill>
                  <a:prstClr val="black"/>
                </a:solidFill>
                <a:ea typeface="Calibri" panose="020F0502020204030204" pitchFamily="34" charset="0"/>
                <a:cs typeface="Times New Roman" panose="02020603050405020304" pitchFamily="18" charset="0"/>
              </a:rPr>
              <a:t>Developing a means to control aggregate excited-state lifetimes is critical to realizing many applications of DNA templated dye aggregates.</a:t>
            </a:r>
          </a:p>
        </p:txBody>
      </p:sp>
      <p:sp>
        <p:nvSpPr>
          <p:cNvPr id="83" name="Rounded Rectangle 82"/>
          <p:cNvSpPr/>
          <p:nvPr/>
        </p:nvSpPr>
        <p:spPr>
          <a:xfrm>
            <a:off x="11703243" y="5656677"/>
            <a:ext cx="4779722" cy="8036346"/>
          </a:xfrm>
          <a:prstGeom prst="roundRect">
            <a:avLst>
              <a:gd name="adj" fmla="val 503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8"/>
          <a:srcRect t="1" r="1840" b="1284"/>
          <a:stretch/>
        </p:blipFill>
        <p:spPr>
          <a:xfrm>
            <a:off x="11789813" y="5747097"/>
            <a:ext cx="4521799" cy="4539104"/>
          </a:xfrm>
          <a:prstGeom prst="rect">
            <a:avLst/>
          </a:prstGeom>
        </p:spPr>
      </p:pic>
      <p:sp>
        <p:nvSpPr>
          <p:cNvPr id="87" name="Rectangle 86"/>
          <p:cNvSpPr/>
          <p:nvPr/>
        </p:nvSpPr>
        <p:spPr>
          <a:xfrm>
            <a:off x="11739462" y="10262140"/>
            <a:ext cx="4625199" cy="3785652"/>
          </a:xfrm>
          <a:prstGeom prst="rect">
            <a:avLst/>
          </a:prstGeom>
        </p:spPr>
        <p:txBody>
          <a:bodyPr wrap="square">
            <a:spAutoFit/>
          </a:bodyPr>
          <a:lstStyle/>
          <a:p>
            <a:pPr lvl="0" algn="just"/>
            <a:r>
              <a:rPr lang="en-US" sz="2400" dirty="0" smtClean="0">
                <a:latin typeface="Calibri" panose="020F0502020204030204" pitchFamily="34" charset="0"/>
                <a:cs typeface="Calibri" panose="020F0502020204030204" pitchFamily="34" charset="0"/>
              </a:rPr>
              <a:t>In a recent study,</a:t>
            </a:r>
            <a:r>
              <a:rPr lang="en-US" sz="24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 6</a:t>
            </a:r>
            <a:r>
              <a:rPr lang="en-US" sz="2400" dirty="0" smtClean="0">
                <a:latin typeface="Calibri" panose="020F0502020204030204" pitchFamily="34" charset="0"/>
                <a:cs typeface="Calibri" panose="020F0502020204030204" pitchFamily="34" charset="0"/>
              </a:rPr>
              <a:t> we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investigated the excited-state dynamics of a dimer and tetramer of the Cyanine dye, Cy5, templated on a DNA duplex and mobile Holliday junction (HJ), respectively</a:t>
            </a:r>
            <a:r>
              <a:rPr lang="en-US" sz="2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The Cy5 aggregates exhibited dramatically reduced excited-state lifetimes due to enhanced nonradiative decay.</a:t>
            </a:r>
          </a:p>
          <a:p>
            <a:pPr algn="just"/>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360064" y="5678643"/>
            <a:ext cx="11267104" cy="2111540"/>
          </a:xfrm>
          <a:prstGeom prst="rect">
            <a:avLst/>
          </a:prstGeom>
        </p:spPr>
        <p:txBody>
          <a:bodyPr wrap="square">
            <a:spAutoFit/>
          </a:bodyPr>
          <a:lstStyle/>
          <a:p>
            <a:pPr marL="571500" lvl="0" indent="-571500" algn="just">
              <a:lnSpc>
                <a:spcPct val="107000"/>
              </a:lnSpc>
              <a:spcAft>
                <a:spcPts val="800"/>
              </a:spcAft>
              <a:buFont typeface="Arial" panose="020B0604020202020204" pitchFamily="34" charset="0"/>
              <a:buChar char="•"/>
              <a:tabLst>
                <a:tab pos="4066540" algn="l"/>
              </a:tabLst>
            </a:pPr>
            <a:r>
              <a:rPr lang="en-US" sz="3100" dirty="0" smtClean="0">
                <a:solidFill>
                  <a:prstClr val="black"/>
                </a:solidFill>
                <a:ea typeface="Calibri" panose="020F0502020204030204" pitchFamily="34" charset="0"/>
                <a:cs typeface="Times New Roman" panose="02020603050405020304" pitchFamily="18" charset="0"/>
              </a:rPr>
              <a:t>The molecular </a:t>
            </a:r>
            <a:r>
              <a:rPr lang="en-US" sz="3100" dirty="0" err="1" smtClean="0">
                <a:solidFill>
                  <a:prstClr val="black"/>
                </a:solidFill>
                <a:ea typeface="Calibri" panose="020F0502020204030204" pitchFamily="34" charset="0"/>
                <a:cs typeface="Times New Roman" panose="02020603050405020304" pitchFamily="18" charset="0"/>
              </a:rPr>
              <a:t>excitons</a:t>
            </a:r>
            <a:r>
              <a:rPr lang="en-US" sz="3100" dirty="0" smtClean="0">
                <a:solidFill>
                  <a:prstClr val="black"/>
                </a:solidFill>
                <a:ea typeface="Calibri" panose="020F0502020204030204" pitchFamily="34" charset="0"/>
                <a:cs typeface="Times New Roman" panose="02020603050405020304" pitchFamily="18" charset="0"/>
              </a:rPr>
              <a:t> formed supported by dye </a:t>
            </a:r>
            <a:r>
              <a:rPr lang="en-US" sz="3100" dirty="0">
                <a:solidFill>
                  <a:prstClr val="black"/>
                </a:solidFill>
                <a:ea typeface="Calibri" panose="020F0502020204030204" pitchFamily="34" charset="0"/>
                <a:cs typeface="Times New Roman" panose="02020603050405020304" pitchFamily="18" charset="0"/>
              </a:rPr>
              <a:t>aggregates exhibit interesting properties that make them suitable for a variety of potential applications including light harvesting,</a:t>
            </a:r>
            <a:r>
              <a:rPr lang="en-US" sz="3100" baseline="30000" dirty="0">
                <a:solidFill>
                  <a:prstClr val="black"/>
                </a:solidFill>
                <a:ea typeface="Calibri" panose="020F0502020204030204" pitchFamily="34" charset="0"/>
                <a:cs typeface="Times New Roman" panose="02020603050405020304" pitchFamily="18" charset="0"/>
              </a:rPr>
              <a:t>1</a:t>
            </a:r>
            <a:r>
              <a:rPr lang="en-US" sz="3100" dirty="0">
                <a:solidFill>
                  <a:prstClr val="black"/>
                </a:solidFill>
                <a:ea typeface="Calibri" panose="020F0502020204030204" pitchFamily="34" charset="0"/>
                <a:cs typeface="Times New Roman" panose="02020603050405020304" pitchFamily="18" charset="0"/>
              </a:rPr>
              <a:t> sensing,</a:t>
            </a:r>
            <a:r>
              <a:rPr lang="en-US" sz="3100" baseline="30000" dirty="0">
                <a:solidFill>
                  <a:prstClr val="black"/>
                </a:solidFill>
                <a:ea typeface="Calibri" panose="020F0502020204030204" pitchFamily="34" charset="0"/>
                <a:cs typeface="Times New Roman" panose="02020603050405020304" pitchFamily="18" charset="0"/>
              </a:rPr>
              <a:t>2</a:t>
            </a:r>
            <a:r>
              <a:rPr lang="en-US" sz="3100" dirty="0">
                <a:solidFill>
                  <a:prstClr val="black"/>
                </a:solidFill>
                <a:ea typeface="Calibri" panose="020F0502020204030204" pitchFamily="34" charset="0"/>
                <a:cs typeface="Times New Roman" panose="02020603050405020304" pitchFamily="18" charset="0"/>
              </a:rPr>
              <a:t> and </a:t>
            </a:r>
            <a:r>
              <a:rPr lang="en-US" sz="3100" dirty="0" err="1">
                <a:solidFill>
                  <a:prstClr val="black"/>
                </a:solidFill>
                <a:ea typeface="Calibri" panose="020F0502020204030204" pitchFamily="34" charset="0"/>
                <a:cs typeface="Times New Roman" panose="02020603050405020304" pitchFamily="18" charset="0"/>
              </a:rPr>
              <a:t>photothermal</a:t>
            </a:r>
            <a:r>
              <a:rPr lang="en-US" sz="3100" dirty="0">
                <a:solidFill>
                  <a:prstClr val="black"/>
                </a:solidFill>
                <a:ea typeface="Calibri" panose="020F0502020204030204" pitchFamily="34" charset="0"/>
                <a:cs typeface="Times New Roman" panose="02020603050405020304" pitchFamily="18" charset="0"/>
              </a:rPr>
              <a:t> therapy.</a:t>
            </a:r>
            <a:r>
              <a:rPr lang="en-US" sz="3100" baseline="30000" dirty="0">
                <a:solidFill>
                  <a:prstClr val="black"/>
                </a:solidFill>
                <a:ea typeface="Calibri" panose="020F0502020204030204" pitchFamily="34" charset="0"/>
                <a:cs typeface="Times New Roman" panose="02020603050405020304" pitchFamily="18" charset="0"/>
              </a:rPr>
              <a:t>3</a:t>
            </a:r>
            <a:endParaRPr lang="en-US" sz="3100" dirty="0">
              <a:solidFill>
                <a:prstClr val="black"/>
              </a:solidFill>
              <a:ea typeface="Calibri" panose="020F0502020204030204" pitchFamily="34" charset="0"/>
              <a:cs typeface="Times New Roman" panose="02020603050405020304" pitchFamily="18" charset="0"/>
            </a:endParaRPr>
          </a:p>
        </p:txBody>
      </p:sp>
      <p:pic>
        <p:nvPicPr>
          <p:cNvPr id="74" name="Picture 73"/>
          <p:cNvPicPr>
            <a:picLocks noChangeAspect="1"/>
          </p:cNvPicPr>
          <p:nvPr/>
        </p:nvPicPr>
        <p:blipFill rotWithShape="1">
          <a:blip r:embed="rId5" cstate="print">
            <a:extLst>
              <a:ext uri="{28A0092B-C50C-407E-A947-70E740481C1C}">
                <a14:useLocalDpi xmlns:a14="http://schemas.microsoft.com/office/drawing/2010/main" val="0"/>
              </a:ext>
            </a:extLst>
          </a:blip>
          <a:srcRect l="42769" t="90555" r="43588"/>
          <a:stretch/>
        </p:blipFill>
        <p:spPr>
          <a:xfrm flipH="1">
            <a:off x="11902562" y="21640901"/>
            <a:ext cx="2213812" cy="2124434"/>
          </a:xfrm>
          <a:prstGeom prst="rect">
            <a:avLst/>
          </a:prstGeom>
        </p:spPr>
      </p:pic>
      <p:pic>
        <p:nvPicPr>
          <p:cNvPr id="84" name="Picture 83"/>
          <p:cNvPicPr>
            <a:picLocks noChangeAspect="1"/>
          </p:cNvPicPr>
          <p:nvPr/>
        </p:nvPicPr>
        <p:blipFill rotWithShape="1">
          <a:blip r:embed="rId5" cstate="print">
            <a:extLst>
              <a:ext uri="{28A0092B-C50C-407E-A947-70E740481C1C}">
                <a14:useLocalDpi xmlns:a14="http://schemas.microsoft.com/office/drawing/2010/main" val="0"/>
              </a:ext>
            </a:extLst>
          </a:blip>
          <a:srcRect l="57178" t="90596" r="29065"/>
          <a:stretch/>
        </p:blipFill>
        <p:spPr>
          <a:xfrm>
            <a:off x="14245388" y="21656841"/>
            <a:ext cx="2232285" cy="2115169"/>
          </a:xfrm>
          <a:prstGeom prst="rect">
            <a:avLst/>
          </a:prstGeom>
        </p:spPr>
      </p:pic>
      <p:pic>
        <p:nvPicPr>
          <p:cNvPr id="89" name="Picture 88"/>
          <p:cNvPicPr>
            <a:picLocks noChangeAspect="1"/>
          </p:cNvPicPr>
          <p:nvPr/>
        </p:nvPicPr>
        <p:blipFill rotWithShape="1">
          <a:blip r:embed="rId5" cstate="print">
            <a:extLst>
              <a:ext uri="{28A0092B-C50C-407E-A947-70E740481C1C}">
                <a14:useLocalDpi xmlns:a14="http://schemas.microsoft.com/office/drawing/2010/main" val="0"/>
              </a:ext>
            </a:extLst>
          </a:blip>
          <a:srcRect l="71389" t="90010" r="14618"/>
          <a:stretch/>
        </p:blipFill>
        <p:spPr>
          <a:xfrm flipH="1">
            <a:off x="11941986" y="24238826"/>
            <a:ext cx="2270442" cy="2247128"/>
          </a:xfrm>
          <a:prstGeom prst="rect">
            <a:avLst/>
          </a:prstGeom>
        </p:spPr>
      </p:pic>
    </p:spTree>
    <p:extLst>
      <p:ext uri="{BB962C8B-B14F-4D97-AF65-F5344CB8AC3E}">
        <p14:creationId xmlns:p14="http://schemas.microsoft.com/office/powerpoint/2010/main" val="1491696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10057</TotalTime>
  <Words>1381</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Boise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Huff</dc:creator>
  <cp:lastModifiedBy>Jon Huff</cp:lastModifiedBy>
  <cp:revision>178</cp:revision>
  <dcterms:created xsi:type="dcterms:W3CDTF">2020-01-28T02:20:00Z</dcterms:created>
  <dcterms:modified xsi:type="dcterms:W3CDTF">2021-04-12T05:56:45Z</dcterms:modified>
</cp:coreProperties>
</file>